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86" r:id="rId5"/>
  </p:sldMasterIdLst>
  <p:notesMasterIdLst>
    <p:notesMasterId r:id="rId22"/>
  </p:notesMasterIdLst>
  <p:sldIdLst>
    <p:sldId id="2147480975" r:id="rId6"/>
    <p:sldId id="2147480976" r:id="rId7"/>
    <p:sldId id="2147481038" r:id="rId8"/>
    <p:sldId id="2147481041" r:id="rId9"/>
    <p:sldId id="2147481058" r:id="rId10"/>
    <p:sldId id="2147480937" r:id="rId11"/>
    <p:sldId id="2147481045" r:id="rId12"/>
    <p:sldId id="2147481053" r:id="rId13"/>
    <p:sldId id="2147481055" r:id="rId14"/>
    <p:sldId id="2147481051" r:id="rId15"/>
    <p:sldId id="2147481049" r:id="rId16"/>
    <p:sldId id="2147481047" r:id="rId17"/>
    <p:sldId id="2147481024" r:id="rId18"/>
    <p:sldId id="2147481042" r:id="rId19"/>
    <p:sldId id="2147480952" r:id="rId20"/>
    <p:sldId id="2147481057" r:id="rId21"/>
  </p:sldIdLst>
  <p:sldSz cx="12192000" cy="6858000"/>
  <p:notesSz cx="9296400" cy="70104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14061B-8F71-A3CC-2784-21D8178A8D05}" name="Padelli Riccardo" initials="RP" userId="S::rpadelli@invitalia.it::523745d3-f046-4029-a3c5-93c4a5b66e1b" providerId="AD"/>
  <p188:author id="{0C82AD28-FEB3-1C42-498C-9D3F4BC13D9D}" name="Amico Gianluca" initials="AG" userId="S::gamico@invitalia.it::d60a7edd-d5f0-4b47-a9d4-8acfd3fa4daa" providerId="AD"/>
  <p188:author id="{B0491D63-A138-1222-2373-716D68B4F85B}" name="Carbonara Giorgio" initials="CG" userId="S::gcarbonara@invitalia.it::bae8dc81-1f59-4200-a273-f19ed41a1e5e" providerId="AD"/>
  <p188:author id="{6B6B906A-D923-94AD-8001-DC8F83EBF490}" name="Sforazzini Giulia" initials="GS" userId="S::gsforazzini@invitalia.it::61dcef83-65a4-4d21-9bb0-9d3b5ed7f03b" providerId="AD"/>
  <p188:author id="{2F706A8D-0418-0574-0416-21CCCC2FC287}" name="Spadone Flaminia" initials="SF" userId="S::fspadone@invitalia.it::ead3542e-29d0-4b6d-b1a3-06687dd5854a" providerId="AD"/>
  <p188:author id="{2FF567A9-8E29-E203-ED92-9BC35EB7E38D}" name="Vitali Viola Adriana" initials="VA" userId="S::vvitali@invitalia.it::ede7e577-8c68-4205-b1db-45c6344d3074" providerId="AD"/>
  <p188:author id="{11B6D1CA-69B7-566F-CD7F-532EB0E597C6}" name="Laudando Enzo" initials="LE" userId="S::elaudando@invitalia.it::a515fc61-cc5c-45c4-965d-6125efb68044" providerId="AD"/>
  <p188:author id="{7E4A77D8-9A3B-998E-BDE8-F65442297DDA}" name="Serra Federica" initials="SF" userId="S::fserra@invitalia.it::009e81da-8dd5-4770-aaf9-e112058e0612" providerId="AD"/>
  <p188:author id="{149499E6-DAC7-6F81-DE17-DDD1024D4019}" name="Ferlito Bruno" initials="BF" userId="S::bferlito@invitalia.it::5367ada4-7d9b-401e-8ae6-39b3157b6f1c" providerId="AD"/>
  <p188:author id="{6029F5F0-B70C-54EA-ABAE-6ACA9614FD73}" name="Azzali Gaia" initials="AG" userId="S::gazzali@invitalia.it::343f4ffe-c1d4-4b20-abe6-b214fd9510d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C59"/>
    <a:srgbClr val="FFFFFF"/>
    <a:srgbClr val="70AD47"/>
    <a:srgbClr val="A8C830"/>
    <a:srgbClr val="92D050"/>
    <a:srgbClr val="5B8E39"/>
    <a:srgbClr val="B4CFA8"/>
    <a:srgbClr val="89B576"/>
    <a:srgbClr val="288D73"/>
    <a:srgbClr val="007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73C5B-DEC6-41CB-B28A-0D75403C95E4}" v="1" dt="2026-09-10T11:19:58.4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65" d="100"/>
          <a:sy n="65" d="100"/>
        </p:scale>
        <p:origin x="70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polvere\Downloads\Beni_Strumentali-Elaborazione_mese_maggio_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polvere\Downloads\Beni_Strumentali-Elaborazione_mese_maggio_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Cartel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87803672047105"/>
          <c:y val="3.1945928702064634E-2"/>
          <c:w val="0.60605474491609534"/>
          <c:h val="0.94832971096953111"/>
        </c:manualLayout>
      </c:layout>
      <c:doughnutChart>
        <c:varyColors val="1"/>
        <c:ser>
          <c:idx val="0"/>
          <c:order val="0"/>
          <c:tx>
            <c:strRef>
              <c:f>Foglio1!$B$2</c:f>
              <c:strCache>
                <c:ptCount val="1"/>
                <c:pt idx="0">
                  <c:v>N. domande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13D-44DB-AD63-360873D0104B}"/>
              </c:ext>
            </c:extLst>
          </c:dPt>
          <c:dPt>
            <c:idx val="1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13D-44DB-AD63-360873D0104B}"/>
              </c:ext>
            </c:extLst>
          </c:dPt>
          <c:dPt>
            <c:idx val="2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13D-44DB-AD63-360873D0104B}"/>
              </c:ext>
            </c:extLst>
          </c:dPt>
          <c:dPt>
            <c:idx val="3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13D-44DB-AD63-360873D0104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7276831E-5459-40FB-B4E1-593F18288377}" type="CATEGORYNAME">
                      <a:rPr lang="en-US"/>
                      <a:pPr/>
                      <a:t>[NOME CATEGORIA]</a:t>
                    </a:fld>
                    <a:r>
                      <a:rPr lang="en-US" baseline="0"/>
                      <a:t>
35%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3D-44DB-AD63-360873D0104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991B1DDF-57C7-4417-942A-D18474817B90}" type="CATEGORYNAME">
                      <a:rPr lang="en-US"/>
                      <a:pPr/>
                      <a:t>[NOME CATEGORIA]</a:t>
                    </a:fld>
                    <a:r>
                      <a:rPr lang="en-US" baseline="0"/>
                      <a:t>
15%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3D-44DB-AD63-360873D010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Foglio1!$A$3:$A$6</c:f>
              <c:strCache>
                <c:ptCount val="4"/>
                <c:pt idx="0">
                  <c:v>Nord-Est</c:v>
                </c:pt>
                <c:pt idx="1">
                  <c:v>Nord-Ovest </c:v>
                </c:pt>
                <c:pt idx="2">
                  <c:v>Centro </c:v>
                </c:pt>
                <c:pt idx="3">
                  <c:v>Sud Isole</c:v>
                </c:pt>
              </c:strCache>
            </c:strRef>
          </c:cat>
          <c:val>
            <c:numRef>
              <c:f>Foglio1!$B$3:$B$6</c:f>
              <c:numCache>
                <c:formatCode>#,##0</c:formatCode>
                <c:ptCount val="4"/>
                <c:pt idx="0">
                  <c:v>123398</c:v>
                </c:pt>
                <c:pt idx="1">
                  <c:v>131970</c:v>
                </c:pt>
                <c:pt idx="2">
                  <c:v>61809</c:v>
                </c:pt>
                <c:pt idx="3">
                  <c:v>53352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13D-44DB-AD63-360873D0104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layout>
        <c:manualLayout>
          <c:xMode val="edge"/>
          <c:yMode val="edge"/>
          <c:x val="0.28511316630730116"/>
          <c:y val="8.5790097526002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'Numero e Finanziamenti x Dimens'!$B$1</c:f>
              <c:strCache>
                <c:ptCount val="1"/>
                <c:pt idx="0">
                  <c:v>Numero domande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BA1-47E0-A339-64C5F49734EA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BA1-47E0-A339-64C5F49734EA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BA1-47E0-A339-64C5F49734E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'Numero e Finanziamenti x Dimens'!$A$2:$A$4</c:f>
              <c:strCache>
                <c:ptCount val="3"/>
                <c:pt idx="0">
                  <c:v>Media</c:v>
                </c:pt>
                <c:pt idx="1">
                  <c:v>Micro</c:v>
                </c:pt>
                <c:pt idx="2">
                  <c:v>Piccola</c:v>
                </c:pt>
              </c:strCache>
            </c:strRef>
          </c:cat>
          <c:val>
            <c:numRef>
              <c:f>'Numero e Finanziamenti x Dimens'!$B$2:$B$4</c:f>
              <c:numCache>
                <c:formatCode>General</c:formatCode>
                <c:ptCount val="3"/>
                <c:pt idx="0">
                  <c:v>57383</c:v>
                </c:pt>
                <c:pt idx="1">
                  <c:v>167113</c:v>
                </c:pt>
                <c:pt idx="2">
                  <c:v>146033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F-4C07-87F5-2B63ACF28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layout>
        <c:manualLayout>
          <c:xMode val="edge"/>
          <c:yMode val="edge"/>
          <c:x val="0.25857394233869097"/>
          <c:y val="8.57900975260027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'Numero e Finanziamenti x Dimens'!$C$1</c:f>
              <c:strCache>
                <c:ptCount val="1"/>
                <c:pt idx="0">
                  <c:v>Finanziamento deliberato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EC-4C7F-A906-874024CA1C7D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EC-4C7F-A906-874024CA1C7D}"/>
              </c:ext>
            </c:extLst>
          </c:dPt>
          <c:dPt>
            <c:idx val="2"/>
            <c:bubble3D val="0"/>
            <c:spPr>
              <a:solidFill>
                <a:schemeClr val="accent6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EC-4C7F-A906-874024CA1C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'Numero e Finanziamenti x Dimens'!$A$2:$A$4</c:f>
              <c:strCache>
                <c:ptCount val="3"/>
                <c:pt idx="0">
                  <c:v>Media</c:v>
                </c:pt>
                <c:pt idx="1">
                  <c:v>Micro</c:v>
                </c:pt>
                <c:pt idx="2">
                  <c:v>Piccola</c:v>
                </c:pt>
              </c:strCache>
            </c:strRef>
          </c:cat>
          <c:val>
            <c:numRef>
              <c:f>'Numero e Finanziamenti x Dimens'!$C$2:$C$4</c:f>
              <c:numCache>
                <c:formatCode>#,##0</c:formatCode>
                <c:ptCount val="3"/>
                <c:pt idx="0">
                  <c:v>19334384153.43998</c:v>
                </c:pt>
                <c:pt idx="1">
                  <c:v>18286278181.359905</c:v>
                </c:pt>
                <c:pt idx="2">
                  <c:v>29330335890.39999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E1-42BB-889F-1D1331AA5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503896002541377"/>
          <c:y val="0.84864375087816635"/>
          <c:w val="0.60309380811496749"/>
          <c:h val="0.15135624912183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8108307229298"/>
          <c:y val="0.10108317347065533"/>
          <c:w val="0.81980967295916918"/>
          <c:h val="0.4319940820435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Finanziamenti deliberati per investimenti ordinari</c:v>
                </c:pt>
              </c:strCache>
            </c:strRef>
          </c:tx>
          <c:spPr>
            <a:solidFill>
              <a:schemeClr val="accent6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Foglio1!$A$2:$A$10</c:f>
              <c:strCache>
                <c:ptCount val="9"/>
                <c:pt idx="0">
                  <c:v>DICEMBRE - 2025</c:v>
                </c:pt>
                <c:pt idx="1">
                  <c:v>GENNAIO - 2026</c:v>
                </c:pt>
                <c:pt idx="2">
                  <c:v>FEBBRAIO - 2026</c:v>
                </c:pt>
                <c:pt idx="3">
                  <c:v>MARZO - 2026</c:v>
                </c:pt>
                <c:pt idx="4">
                  <c:v>APRILE -  2026</c:v>
                </c:pt>
                <c:pt idx="5">
                  <c:v>MAGGIO - 2026</c:v>
                </c:pt>
                <c:pt idx="6">
                  <c:v>GIUGNO - 2026</c:v>
                </c:pt>
                <c:pt idx="7">
                  <c:v>LUGLIO - 2026</c:v>
                </c:pt>
                <c:pt idx="8">
                  <c:v>AGOSTO - 2026</c:v>
                </c:pt>
              </c:strCache>
            </c:strRef>
          </c:cat>
          <c:val>
            <c:numRef>
              <c:f>Foglio1!$B$2:$B$10</c:f>
              <c:numCache>
                <c:formatCode>[$€-2]\ #,##0.00;[Red]\-[$€-2]\ #,##0.00</c:formatCode>
                <c:ptCount val="9"/>
                <c:pt idx="0">
                  <c:v>258557877.75999999</c:v>
                </c:pt>
                <c:pt idx="1">
                  <c:v>208984425.80000001</c:v>
                </c:pt>
                <c:pt idx="2">
                  <c:v>203768888.03999999</c:v>
                </c:pt>
                <c:pt idx="3">
                  <c:v>266443813.46000001</c:v>
                </c:pt>
                <c:pt idx="4">
                  <c:v>296654921.52999997</c:v>
                </c:pt>
                <c:pt idx="5">
                  <c:v>246920366.56999999</c:v>
                </c:pt>
                <c:pt idx="6">
                  <c:v>260577287.62</c:v>
                </c:pt>
                <c:pt idx="7">
                  <c:v>360922996.16000003</c:v>
                </c:pt>
                <c:pt idx="8">
                  <c:v>360983708.31999999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A-43A8-9FBA-8D2D8CC5000F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Finanziamenti deliberati per investimenti 4.0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Foglio1!$A$2:$A$10</c:f>
              <c:strCache>
                <c:ptCount val="9"/>
                <c:pt idx="0">
                  <c:v>DICEMBRE - 2025</c:v>
                </c:pt>
                <c:pt idx="1">
                  <c:v>GENNAIO - 2026</c:v>
                </c:pt>
                <c:pt idx="2">
                  <c:v>FEBBRAIO - 2026</c:v>
                </c:pt>
                <c:pt idx="3">
                  <c:v>MARZO - 2026</c:v>
                </c:pt>
                <c:pt idx="4">
                  <c:v>APRILE -  2026</c:v>
                </c:pt>
                <c:pt idx="5">
                  <c:v>MAGGIO - 2026</c:v>
                </c:pt>
                <c:pt idx="6">
                  <c:v>GIUGNO - 2026</c:v>
                </c:pt>
                <c:pt idx="7">
                  <c:v>LUGLIO - 2026</c:v>
                </c:pt>
                <c:pt idx="8">
                  <c:v>AGOSTO - 2026</c:v>
                </c:pt>
              </c:strCache>
            </c:strRef>
          </c:cat>
          <c:val>
            <c:numRef>
              <c:f>Foglio1!$C$2:$C$10</c:f>
              <c:numCache>
                <c:formatCode>[$€-2]\ #,##0.00;[Red]\-[$€-2]\ #,##0.00</c:formatCode>
                <c:ptCount val="9"/>
                <c:pt idx="0">
                  <c:v>347836929</c:v>
                </c:pt>
                <c:pt idx="1">
                  <c:v>180208730.78999999</c:v>
                </c:pt>
                <c:pt idx="2">
                  <c:v>180604644.33000001</c:v>
                </c:pt>
                <c:pt idx="3">
                  <c:v>267326104.59999999</c:v>
                </c:pt>
                <c:pt idx="4">
                  <c:v>398678201.07999998</c:v>
                </c:pt>
                <c:pt idx="5">
                  <c:v>413729059.88</c:v>
                </c:pt>
                <c:pt idx="6">
                  <c:v>398044749.27999997</c:v>
                </c:pt>
                <c:pt idx="7">
                  <c:v>521484358.10000002</c:v>
                </c:pt>
                <c:pt idx="8">
                  <c:v>554446016.62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EA-43A8-9FBA-8D2D8CC5000F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Finanziamenti deliberati per investimenti green</c:v>
                </c:pt>
              </c:strCache>
            </c:strRef>
          </c:tx>
          <c:spPr>
            <a:solidFill>
              <a:schemeClr val="accent6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Foglio1!$A$2:$A$10</c:f>
              <c:strCache>
                <c:ptCount val="9"/>
                <c:pt idx="0">
                  <c:v>DICEMBRE - 2025</c:v>
                </c:pt>
                <c:pt idx="1">
                  <c:v>GENNAIO - 2026</c:v>
                </c:pt>
                <c:pt idx="2">
                  <c:v>FEBBRAIO - 2026</c:v>
                </c:pt>
                <c:pt idx="3">
                  <c:v>MARZO - 2026</c:v>
                </c:pt>
                <c:pt idx="4">
                  <c:v>APRILE -  2026</c:v>
                </c:pt>
                <c:pt idx="5">
                  <c:v>MAGGIO - 2026</c:v>
                </c:pt>
                <c:pt idx="6">
                  <c:v>GIUGNO - 2026</c:v>
                </c:pt>
                <c:pt idx="7">
                  <c:v>LUGLIO - 2026</c:v>
                </c:pt>
                <c:pt idx="8">
                  <c:v>AGOSTO - 2026</c:v>
                </c:pt>
              </c:strCache>
            </c:strRef>
          </c:cat>
          <c:val>
            <c:numRef>
              <c:f>Foglio1!$D$2:$D$10</c:f>
              <c:numCache>
                <c:formatCode>[$€-2]\ #,##0.00;[Red]\-[$€-2]\ #,##0.00</c:formatCode>
                <c:ptCount val="9"/>
                <c:pt idx="0">
                  <c:v>77825383.659999996</c:v>
                </c:pt>
                <c:pt idx="1">
                  <c:v>62272042.729999997</c:v>
                </c:pt>
                <c:pt idx="2">
                  <c:v>67815599.909999996</c:v>
                </c:pt>
                <c:pt idx="3">
                  <c:v>70510936</c:v>
                </c:pt>
                <c:pt idx="4">
                  <c:v>79843805.790000007</c:v>
                </c:pt>
                <c:pt idx="5">
                  <c:v>57564497.659999996</c:v>
                </c:pt>
                <c:pt idx="6">
                  <c:v>90879735.680000007</c:v>
                </c:pt>
                <c:pt idx="7">
                  <c:v>104477304.45</c:v>
                </c:pt>
                <c:pt idx="8">
                  <c:v>107871544.98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EA-43A8-9FBA-8D2D8CC50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1121327"/>
        <c:axId val="1891827599"/>
      </c:barChart>
      <c:catAx>
        <c:axId val="188112132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50" b="1" i="0" u="none" strike="noStrike" kern="1200" baseline="0">
                <a:solidFill>
                  <a:srgbClr val="007C5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1827599"/>
        <c:crosses val="autoZero"/>
        <c:auto val="1"/>
        <c:lblAlgn val="ctr"/>
        <c:lblOffset val="100"/>
        <c:noMultiLvlLbl val="0"/>
      </c:catAx>
      <c:valAx>
        <c:axId val="1891827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€-2]\ #,##0.00;[Red]\-[$€-2]\ 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1" i="0" u="none" strike="noStrike" kern="1200" baseline="0">
                <a:solidFill>
                  <a:srgbClr val="007C59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81121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16989757047319"/>
          <c:y val="0.71376906729704259"/>
          <c:w val="0.88613241417604738"/>
          <c:h val="0.210657261592300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ctr">
        <a:defRPr lang="en-US" sz="1000" b="1" i="0" u="none" strike="noStrike" kern="1200" baseline="0">
          <a:solidFill>
            <a:srgbClr val="007C59"/>
          </a:solidFill>
          <a:latin typeface="+mn-lt"/>
          <a:ea typeface="+mn-ea"/>
          <a:cs typeface="+mn-cs"/>
        </a:defRPr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DBCF752-99C3-EA4A-8C10-DAAB0EB8ED8B}" type="datetimeFigureOut">
              <a:rPr lang="it-IT" smtClean="0"/>
              <a:t>23/09/2026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29640" y="3373754"/>
            <a:ext cx="7437120" cy="276034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20FDE22-C312-C740-97FF-8FF51AFF1C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4076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9100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37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20C15-F5A3-947E-B450-C64F08BBD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DA63D0F-4BCA-2624-F491-56C41E6F9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49DD7CA-6F1A-BD49-36CB-410DB3960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E6842C3-34A5-3FBB-8893-C333DF195E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763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B87DF-FED1-6561-8098-248A128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CCC07ED-B7EE-EDBC-C83D-8EE9F6261E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2A65C3A-5F82-EB31-4666-01CBC844A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E99643-142B-D782-8968-7A1CA4FBB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03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9377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3B61B-C54F-D835-2BB6-09C418B70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EAA73CF-B0C5-B654-BDA4-9F55405A0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5CCBC49-056C-67DF-96C1-473A7C3BE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8DCE8A8-2342-ED71-D731-0C027BC74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2447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223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20BDE-3455-E13B-1BFE-95171EE6B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116D7B-B039-56F7-7352-44B2DA2109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86CC0A1-96F0-86DE-F1AC-D4C541264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55DC921-DCE0-5D98-71A4-AA15CC6A1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434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F4C7A-F343-D2DA-2C87-69FDE616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56227D8-FAFB-7A10-1080-0917C0073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A7E64C6-DBDD-AED8-D2F2-E6D915759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FD3930A-C0A5-0737-4716-1FFA19C26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2710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42703-00DB-ABE4-1083-196DC6D1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084E72C-D350-A2F9-3350-96BB1CE2F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7A58EAA-D774-9539-AF71-D11B7C0E2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70196C2-CC00-090D-AA7D-F4E25C12D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591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6BF77-AC4C-D3AC-2210-3A7D4D312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9BCD4DE-4690-5B5C-94E3-B2D2F5D65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D85B646-E0EE-27E3-FF28-CCECDA978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3262EA4-B3FC-0C9A-8319-5C7271702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2361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595F8-D46C-970B-F535-35EF497B1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9252D98-8D59-4500-FB0E-1C0A6FFB4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78EE4F8-A824-71A6-A8B7-0FB391370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EADC50A-7F04-7775-401B-9F07E8EFE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FDE22-C312-C740-97FF-8FF51AFF1CC7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423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AF9FF1-C4C5-53AC-693B-EFEF8F1B7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4652387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8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27F87F2-2440-2FCF-02AC-B01E437520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52387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171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A3CC8A-059A-C816-438D-84C4C6D26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1999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4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D4F87D4-17AB-C0A2-D57E-03838AB8B1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1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18F4443-5C0C-1DA9-3474-BDD0DC827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1998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74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7D92D0-EAD5-E867-482D-0CB7F4A118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" y="0"/>
            <a:ext cx="12191998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45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32070B-FDC4-59E0-D89F-B2740A2F7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3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44530"/>
            <a:ext cx="11118606" cy="5774077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67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50702"/>
            <a:ext cx="11118606" cy="5778179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5AF7A4E-4882-0ADC-364D-5B40380C27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8" y="532238"/>
            <a:ext cx="11118605" cy="3895430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30154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BB6A1D-29FA-1A62-D8DB-22F27604F6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54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-1027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BBD35F-D180-4F1A-353F-B726971C0AA8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551885A-CC51-A85E-E024-94609CDD3D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720" y="531272"/>
            <a:ext cx="11118606" cy="3895430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1" y="2516972"/>
            <a:ext cx="5096362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27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894388-AE67-AEFA-BD79-57D04FD8B10D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E472CE-1C49-D3DA-B579-E354BA15D4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14291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417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436030-D98C-2EBA-B7FF-82C73487B2CC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6BF5370-E3F2-3086-5AAE-C931C600D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32221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81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92ECB8-8A3D-DD89-9FD5-040A97ED70DA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854AFA-218D-E495-88DA-9F60F9D91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1" y="2516972"/>
            <a:ext cx="5227844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85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446345-8CAD-FAC1-6709-230C30597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451" y="1868463"/>
            <a:ext cx="11278636" cy="3965825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2000">
                <a:latin typeface="Titillium" pitchFamily="2" charset="77"/>
              </a:defRPr>
            </a:lvl1pPr>
            <a:lvl2pPr marL="6858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800">
                <a:latin typeface="Titillium" pitchFamily="2" charset="77"/>
              </a:defRPr>
            </a:lvl2pPr>
            <a:lvl3pPr marL="11430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600">
                <a:latin typeface="Titillium" pitchFamily="2" charset="77"/>
              </a:defRPr>
            </a:lvl3pPr>
            <a:lvl4pPr marL="16002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4pPr>
            <a:lvl5pPr marL="20574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B684A7-870E-72B3-8ED6-EC6A740F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72FA3D-7E2B-89ED-099D-C9FB27B1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1CFA0B-551D-0CFD-0BB0-66B03F96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7822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895C1C-92C2-F5D0-F483-92E2CA20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8"/>
            <a:ext cx="10515600" cy="1364348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rgbClr val="424242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D3383A-F778-679A-D83F-6C8102F4D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68811"/>
            <a:ext cx="10515600" cy="23208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7C2650-5E01-7CE5-4BDC-A951FE66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0AC725-387B-0889-E326-FA0FF466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9C745-C103-E330-9968-EAAD120D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3054F401-78BD-4344-5F01-29CD168D34F9}"/>
              </a:ext>
            </a:extLst>
          </p:cNvPr>
          <p:cNvSpPr txBox="1">
            <a:spLocks/>
          </p:cNvSpPr>
          <p:nvPr userDrawn="1"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098170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325FFF-B1FF-C0D0-7192-C0C97DEA3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9782"/>
            <a:ext cx="5181600" cy="3997181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94BFD0D-EA3C-5A1E-53ED-CA801F041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79781"/>
            <a:ext cx="5181600" cy="3997182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AD6405-8893-10B8-B125-E5A8E20D8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1F29C08-052F-501C-F4E8-3F68E91E8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61E5F4-660D-9CE5-1B15-BFA8D362F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B4356CBA-459B-535E-8871-D73143FA4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89145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CAAF2EE-CF25-FAFA-05F4-D4A3FE525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163993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BD43A1-16C7-73DB-FDCE-3FD6E5740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54591"/>
            <a:ext cx="5157787" cy="301529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072EE48-3D36-41DB-D698-7E007632B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54599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44389F4-E55D-DA1E-66D5-8F5A753CC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54591"/>
            <a:ext cx="5183188" cy="301529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AF773DC-4680-7922-E786-4A7B4CFD7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D225240-E39F-A7B0-E55A-EFB198C7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5BF2A52-DC0D-7306-F4FD-D259D399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C0134ABF-E6B2-BD90-C294-9220EE50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8113502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0651FB1-85EF-88D1-ECBB-09D8990C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090173-9263-2C8E-2524-C7F48885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A2499C2-399D-B48B-05B2-34DDC408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0B776916-93C1-100E-9EE9-266FB6579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965508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CB2B178-C6F3-B23F-1DD6-3DC50E841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550A0F-28D7-3F3C-FC87-3D678D72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147F64-3C5C-53CA-62B3-2856C81A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C6CB99B-77E9-60C6-CD3D-8A9DB8698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547745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60AF87-4BC7-F236-429F-EBCE434E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502" y="309693"/>
            <a:ext cx="9549585" cy="668545"/>
          </a:xfrm>
        </p:spPr>
        <p:txBody>
          <a:bodyPr/>
          <a:lstStyle>
            <a:lvl1pPr>
              <a:defRPr>
                <a:solidFill>
                  <a:srgbClr val="42424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446345-8CAD-FAC1-6709-230C30597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8600" indent="-228600">
              <a:buClr>
                <a:srgbClr val="E23E47"/>
              </a:buClr>
              <a:buSzPct val="91000"/>
              <a:buFont typeface="Wingdings" pitchFamily="2" charset="2"/>
              <a:buChar char="§"/>
              <a:defRPr sz="2000"/>
            </a:lvl1pPr>
            <a:lvl2pPr marL="685800" indent="-228600">
              <a:buClr>
                <a:srgbClr val="E23E47"/>
              </a:buClr>
              <a:buSzPct val="91000"/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E23E47"/>
              </a:buClr>
              <a:buSzPct val="91000"/>
              <a:buFont typeface="Wingdings" pitchFamily="2" charset="2"/>
              <a:buChar char="§"/>
              <a:defRPr sz="1600"/>
            </a:lvl3pPr>
            <a:lvl4pPr marL="1600200" indent="-228600">
              <a:buClr>
                <a:srgbClr val="E23E47"/>
              </a:buClr>
              <a:buSzPct val="91000"/>
              <a:buFont typeface="Wingdings" pitchFamily="2" charset="2"/>
              <a:buChar char="§"/>
              <a:defRPr sz="1400">
                <a:latin typeface="+mj-lt"/>
              </a:defRPr>
            </a:lvl4pPr>
            <a:lvl5pPr marL="2057400" indent="-228600">
              <a:buClr>
                <a:srgbClr val="E23E47"/>
              </a:buClr>
              <a:buSzPct val="91000"/>
              <a:buFont typeface="Wingdings" pitchFamily="2" charset="2"/>
              <a:buChar char="§"/>
              <a:defRPr sz="1400">
                <a:latin typeface="+mj-lt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B684A7-870E-72B3-8ED6-EC6A740F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72FA3D-7E2B-89ED-099D-C9FB27B1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1CFA0B-551D-0CFD-0BB0-66B03F96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689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BAF9FF1-C4C5-53AC-693B-EFEF8F1B7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4652387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690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27F87F2-2440-2FCF-02AC-B01E437520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52387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610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A3CC8A-059A-C816-438D-84C4C6D26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1999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642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D4F87D4-17AB-C0A2-D57E-03838AB8B1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845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18F4443-5C0C-1DA9-3474-BDD0DC827E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1998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635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07D92D0-EAD5-E867-482D-0CB7F4A118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" y="0"/>
            <a:ext cx="12191998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54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CDFEFCCF-4168-4DEF-27D0-4A7D39B3D059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832070B-FDC4-59E0-D89F-B2740A2F7A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652386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2790" y="2056486"/>
            <a:ext cx="5813539" cy="224585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400" b="1" i="0">
                <a:solidFill>
                  <a:schemeClr val="bg1"/>
                </a:solidFill>
                <a:latin typeface="Titillium Bd" pitchFamily="2" charset="77"/>
                <a:cs typeface="Urdu Typesetting" panose="020F0502020204030204" pitchFamily="34" charset="0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927779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2333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44530"/>
            <a:ext cx="11118606" cy="5774077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864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50702"/>
            <a:ext cx="11118606" cy="5778179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5AF7A4E-4882-0ADC-364D-5B40380C27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8" y="532238"/>
            <a:ext cx="11118605" cy="3895430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29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F77EEF-AD6E-CFE9-E6EC-5D9815768883}"/>
              </a:ext>
            </a:extLst>
          </p:cNvPr>
          <p:cNvSpPr/>
          <p:nvPr userDrawn="1"/>
        </p:nvSpPr>
        <p:spPr>
          <a:xfrm>
            <a:off x="536697" y="530154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8BB6A1D-29FA-1A62-D8DB-22F27604F6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08315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83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-10274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BBD35F-D180-4F1A-353F-B726971C0AA8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551885A-CC51-A85E-E024-94609CDD3D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9720" y="531272"/>
            <a:ext cx="11118606" cy="3895430"/>
          </a:xfrm>
          <a:prstGeom prst="rect">
            <a:avLst/>
          </a:prstGeom>
        </p:spPr>
      </p:pic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1" y="2516972"/>
            <a:ext cx="5096362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678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894388-AE67-AEFA-BD79-57D04FD8B10D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0E472CE-1C49-D3DA-B579-E354BA15D4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14291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866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436030-D98C-2EBA-B7FF-82C73487B2CC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6BF5370-E3F2-3086-5AAE-C931C600D8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0" y="2516972"/>
            <a:ext cx="5132221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671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estazione 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356D737-5741-5DE1-9CDC-5598493A69B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592ECB8-8A3D-DD89-9FD5-040A97ED70DA}"/>
              </a:ext>
            </a:extLst>
          </p:cNvPr>
          <p:cNvSpPr/>
          <p:nvPr userDrawn="1"/>
        </p:nvSpPr>
        <p:spPr>
          <a:xfrm>
            <a:off x="536697" y="531071"/>
            <a:ext cx="11118606" cy="5794494"/>
          </a:xfrm>
          <a:prstGeom prst="rect">
            <a:avLst/>
          </a:prstGeom>
          <a:solidFill>
            <a:srgbClr val="0078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A597D27C-55E9-BD83-DC85-F5D26A21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0451" y="6356350"/>
            <a:ext cx="3110949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B2D9FA08-CCF6-7A58-B4F1-DD3C5CC5FD59}"/>
              </a:ext>
            </a:extLst>
          </p:cNvPr>
          <p:cNvSpPr txBox="1">
            <a:spLocks/>
          </p:cNvSpPr>
          <p:nvPr userDrawn="1"/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9D745AB-42C3-544A-9F83-94EFDB110851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1854AFA-218D-E495-88DA-9F60F9D91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6697" y="532435"/>
            <a:ext cx="11118606" cy="3895430"/>
          </a:xfrm>
          <a:prstGeom prst="rect">
            <a:avLst/>
          </a:prstGeom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85F78AC2-6E8D-E4B6-8256-FE18DA88C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2791" y="2516972"/>
            <a:ext cx="5227844" cy="114764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7F0B27A6-85B7-FB7A-E887-2620637757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8454" y="1388264"/>
            <a:ext cx="1374942" cy="84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65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446345-8CAD-FAC1-6709-230C30597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451" y="1868463"/>
            <a:ext cx="11278636" cy="3965825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2000">
                <a:latin typeface="Titillium" pitchFamily="2" charset="77"/>
              </a:defRPr>
            </a:lvl1pPr>
            <a:lvl2pPr marL="6858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800">
                <a:latin typeface="Titillium" pitchFamily="2" charset="77"/>
              </a:defRPr>
            </a:lvl2pPr>
            <a:lvl3pPr marL="11430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600">
                <a:latin typeface="Titillium" pitchFamily="2" charset="77"/>
              </a:defRPr>
            </a:lvl3pPr>
            <a:lvl4pPr marL="16002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4pPr>
            <a:lvl5pPr marL="20574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B684A7-870E-72B3-8ED6-EC6A740F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72FA3D-7E2B-89ED-099D-C9FB27B1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1CFA0B-551D-0CFD-0BB0-66B03F96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1907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895C1C-92C2-F5D0-F483-92E2CA204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8"/>
            <a:ext cx="10515600" cy="1364348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rgbClr val="424242"/>
                </a:solidFill>
                <a:latin typeface="Titillium Bd" pitchFamily="2" charset="77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D3383A-F778-679A-D83F-6C8102F4D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768811"/>
            <a:ext cx="10515600" cy="232083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17C2650-5E01-7CE5-4BDC-A951FE66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0AC725-387B-0889-E326-FA0FF466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A9C745-C103-E330-9968-EAAD120D6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3054F401-78BD-4344-5F01-29CD168D34F9}"/>
              </a:ext>
            </a:extLst>
          </p:cNvPr>
          <p:cNvSpPr txBox="1">
            <a:spLocks/>
          </p:cNvSpPr>
          <p:nvPr userDrawn="1"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6387372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325FFF-B1FF-C0D0-7192-C0C97DEA36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9782"/>
            <a:ext cx="5181600" cy="3997181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94BFD0D-EA3C-5A1E-53ED-CA801F041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79781"/>
            <a:ext cx="5181600" cy="3997182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AD6405-8893-10B8-B125-E5A8E20D8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1F29C08-052F-501C-F4E8-3F68E91E8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B61E5F4-660D-9CE5-1B15-BFA8D362F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B4356CBA-459B-535E-8871-D73143FA4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992768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CAAF2EE-CF25-FAFA-05F4-D4A3FE525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163993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FBD43A1-16C7-73DB-FDCE-3FD6E5740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54591"/>
            <a:ext cx="5157787" cy="301529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072EE48-3D36-41DB-D698-7E007632BA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54599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44389F4-E55D-DA1E-66D5-8F5A753CC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54591"/>
            <a:ext cx="5183188" cy="3015299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AF773DC-4680-7922-E786-4A7B4CFD7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D225240-E39F-A7B0-E55A-EFB198C7E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5BF2A52-DC0D-7306-F4FD-D259D399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C0134ABF-E6B2-BD90-C294-9220EE50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6758379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0651FB1-85EF-88D1-ECBB-09D8990C0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090173-9263-2C8E-2524-C7F488858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A2499C2-399D-B48B-05B2-34DDC4087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0B776916-93C1-100E-9EE9-266FB6579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358370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CB2B178-C6F3-B23F-1DD6-3DC50E841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D550A0F-28D7-3F3C-FC87-3D678D720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7147F64-3C5C-53CA-62B3-2856C81A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7C6CB99B-77E9-60C6-CD3D-8A9DB8698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442" y="277234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66166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60AF87-4BC7-F236-429F-EBCE434E7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9990" y="256685"/>
            <a:ext cx="9549585" cy="6685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446345-8CAD-FAC1-6709-230C30597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286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2000">
                <a:latin typeface="Titillium" pitchFamily="2" charset="77"/>
              </a:defRPr>
            </a:lvl1pPr>
            <a:lvl2pPr marL="6858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800">
                <a:latin typeface="Titillium" pitchFamily="2" charset="77"/>
              </a:defRPr>
            </a:lvl2pPr>
            <a:lvl3pPr marL="11430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600">
                <a:latin typeface="Titillium" pitchFamily="2" charset="77"/>
              </a:defRPr>
            </a:lvl3pPr>
            <a:lvl4pPr marL="16002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4pPr>
            <a:lvl5pPr marL="2057400" indent="-228600">
              <a:lnSpc>
                <a:spcPct val="100000"/>
              </a:lnSpc>
              <a:buClr>
                <a:srgbClr val="E23E47"/>
              </a:buClr>
              <a:buSzPct val="91000"/>
              <a:buFont typeface="Font di sistema regolare"/>
              <a:buChar char="-"/>
              <a:defRPr sz="1400">
                <a:latin typeface="Titillium" pitchFamily="2" charset="77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B684A7-870E-72B3-8ED6-EC6A740F7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72FA3D-7E2B-89ED-099D-C9FB27B1C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1CFA0B-551D-0CFD-0BB0-66B03F96D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05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2.emf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93BD9623-C0CA-1C75-6140-4CCE95B06222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0" y="-4024"/>
            <a:ext cx="12192000" cy="1191802"/>
          </a:xfrm>
          <a:prstGeom prst="rect">
            <a:avLst/>
          </a:prstGeom>
        </p:spPr>
      </p:pic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CACB4F7-D07C-E6A0-167A-02454762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31" y="257605"/>
            <a:ext cx="9549585" cy="66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EAC881-6576-AB36-43D7-E1B8EDEC5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451" y="1910993"/>
            <a:ext cx="11278636" cy="3965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1BB353-4580-8928-F437-054298FC2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451" y="6356350"/>
            <a:ext cx="3110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5E0403-5B43-8D73-38C9-60196333B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40703F-0D2A-E1AD-E3F8-62E5F15D4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B50856C-12E1-17ED-EEDC-9F236E07C96A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549084" y="257605"/>
            <a:ext cx="1104323" cy="67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276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3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75" r:id="rId8"/>
    <p:sldLayoutId id="2147483683" r:id="rId9"/>
    <p:sldLayoutId id="2147483684" r:id="rId10"/>
    <p:sldLayoutId id="2147483672" r:id="rId11"/>
    <p:sldLayoutId id="2147483676" r:id="rId12"/>
    <p:sldLayoutId id="2147483660" r:id="rId13"/>
    <p:sldLayoutId id="2147483674" r:id="rId14"/>
    <p:sldLayoutId id="2147483650" r:id="rId15"/>
    <p:sldLayoutId id="2147483651" r:id="rId16"/>
    <p:sldLayoutId id="2147483652" r:id="rId17"/>
    <p:sldLayoutId id="2147483653" r:id="rId18"/>
    <p:sldLayoutId id="2147483654" r:id="rId19"/>
    <p:sldLayoutId id="2147483655" r:id="rId20"/>
    <p:sldLayoutId id="2147483708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chemeClr val="bg1"/>
          </a:solidFill>
          <a:latin typeface="Titillium B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9E9E4D89-FE8C-905B-34CE-D3FBBD5D7C57}"/>
              </a:ext>
            </a:extLst>
          </p:cNvPr>
          <p:cNvSpPr/>
          <p:nvPr userDrawn="1"/>
        </p:nvSpPr>
        <p:spPr>
          <a:xfrm>
            <a:off x="0" y="357809"/>
            <a:ext cx="12192000" cy="6500191"/>
          </a:xfrm>
          <a:prstGeom prst="rect">
            <a:avLst/>
          </a:prstGeom>
          <a:solidFill>
            <a:srgbClr val="58B5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CACB4F7-D07C-E6A0-167A-02454762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331" y="257605"/>
            <a:ext cx="9549585" cy="668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3BD9623-C0CA-1C75-6140-4CCE95B06222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0" y="-4024"/>
            <a:ext cx="12192000" cy="1191802"/>
          </a:xfrm>
          <a:prstGeom prst="rect">
            <a:avLst/>
          </a:prstGeom>
        </p:spPr>
      </p:pic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4EAC881-6576-AB36-43D7-E1B8EDEC5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451" y="1910993"/>
            <a:ext cx="11278636" cy="3965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41BB353-4580-8928-F437-054298FC2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0451" y="6356350"/>
            <a:ext cx="31109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5E0403-5B43-8D73-38C9-60196333B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740703F-0D2A-E1AD-E3F8-62E5F15D44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5989" y="63657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745AB-42C3-544A-9F83-94EFDB110851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B50856C-12E1-17ED-EEDC-9F236E07C96A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549084" y="257605"/>
            <a:ext cx="1104323" cy="67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859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>
          <a:solidFill>
            <a:schemeClr val="bg1"/>
          </a:solidFill>
          <a:latin typeface="Titillium B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E23E47"/>
        </a:buClr>
        <a:buSzPct val="91000"/>
        <a:buFont typeface="Font di sistema regolare"/>
        <a:buChar char="-"/>
        <a:defRPr lang="it-IT" sz="2000" kern="1200" dirty="0">
          <a:solidFill>
            <a:srgbClr val="424242"/>
          </a:solidFill>
          <a:latin typeface="Titill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0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5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emf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emf"/><Relationship Id="rId7" Type="http://schemas.microsoft.com/office/2007/relationships/hdphoto" Target="../media/hdphoto2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7.svg"/><Relationship Id="rId7" Type="http://schemas.openxmlformats.org/officeDocument/2006/relationships/image" Target="../media/image33.sv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10" Type="http://schemas.openxmlformats.org/officeDocument/2006/relationships/image" Target="../media/image10.png"/><Relationship Id="rId4" Type="http://schemas.openxmlformats.org/officeDocument/2006/relationships/image" Target="../media/image30.svg"/><Relationship Id="rId9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emf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sv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benistrumentali@pec.sviluppoeconomico.gov.it" TargetMode="External"/><Relationship Id="rId5" Type="http://schemas.openxmlformats.org/officeDocument/2006/relationships/hyperlink" Target="mailto:iai.benistrumentali@mise.gov.it" TargetMode="External"/><Relationship Id="rId4" Type="http://schemas.openxmlformats.org/officeDocument/2006/relationships/hyperlink" Target="mailto:helpdesk.benistrumentali@mise.gov.i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FF3D4A-6A04-86EC-BDAB-5E75E83EA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218" y="2198001"/>
            <a:ext cx="5813539" cy="83911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+mn-lt"/>
                <a:ea typeface="Bitter Medium" pitchFamily="34" charset="-122"/>
                <a:cs typeface="Bitter Medium" pitchFamily="34" charset="-120"/>
              </a:rPr>
              <a:t>Nuova Sabatini</a:t>
            </a:r>
            <a:br>
              <a:rPr lang="it-IT" dirty="0"/>
            </a:br>
            <a:endParaRPr lang="it-IT" sz="1600" dirty="0">
              <a:latin typeface="Titillium"/>
              <a:cs typeface="Urdu Typesetting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561F7B2C-2B3E-3830-9CF7-33F107E56D84}"/>
              </a:ext>
            </a:extLst>
          </p:cNvPr>
          <p:cNvSpPr>
            <a:spLocks noChangeAspect="1"/>
          </p:cNvSpPr>
          <p:nvPr/>
        </p:nvSpPr>
        <p:spPr>
          <a:xfrm>
            <a:off x="1628776" y="2822750"/>
            <a:ext cx="3487510" cy="1139653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342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78531-682A-6296-5BD4-AA52A1FE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612D8D75-11DC-66C7-5F6F-C93B2A812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2567735"/>
            <a:ext cx="4056126" cy="66883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49E7387B-6712-2FE3-5B86-D0EA3A6FA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8" y="2812012"/>
            <a:ext cx="12180722" cy="4049486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1E474CEB-7D19-73C7-4ADC-C045CD4AC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154" y="50931"/>
            <a:ext cx="9549585" cy="668545"/>
          </a:xfrm>
        </p:spPr>
        <p:txBody>
          <a:bodyPr anchor="ctr">
            <a:normAutofit/>
          </a:bodyPr>
          <a:lstStyle/>
          <a:p>
            <a:pPr>
              <a:lnSpc>
                <a:spcPts val="4850"/>
              </a:lnSpc>
            </a:pPr>
            <a:r>
              <a:rPr lang="en-US" sz="2400" dirty="0">
                <a:latin typeface="Titillium Bd"/>
                <a:ea typeface="Bitter Medium" pitchFamily="34" charset="-122"/>
                <a:cs typeface="Bitter Medium" pitchFamily="34" charset="-120"/>
              </a:rPr>
              <a:t>Nuova Sabatini: </a:t>
            </a:r>
            <a:r>
              <a:rPr lang="it-IT" sz="2400" noProof="0" dirty="0">
                <a:latin typeface="Titillium Bd"/>
                <a:ea typeface="Bitter Medium" pitchFamily="34" charset="-122"/>
                <a:cs typeface="Bitter Medium" pitchFamily="34" charset="-120"/>
              </a:rPr>
              <a:t>opportunità per le PMI italiane nel 2026</a:t>
            </a:r>
            <a:endParaRPr lang="en-US" sz="2400" dirty="0">
              <a:latin typeface="Titillium Bd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8336E48-258B-B2DB-BD10-5A04C1225E08}"/>
              </a:ext>
            </a:extLst>
          </p:cNvPr>
          <p:cNvSpPr txBox="1"/>
          <p:nvPr/>
        </p:nvSpPr>
        <p:spPr>
          <a:xfrm>
            <a:off x="877824" y="2031472"/>
            <a:ext cx="4501461" cy="136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it-IT" sz="2000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Lo strumento agevolativo </a:t>
            </a:r>
            <a:r>
              <a:rPr lang="it-IT" sz="2000" b="1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del Ministero delle Imprese e del Made in </a:t>
            </a:r>
            <a:r>
              <a:rPr lang="it-IT" sz="2000" b="1" noProof="0" dirty="0" err="1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Italy</a:t>
            </a:r>
            <a:r>
              <a:rPr lang="it-IT" sz="2000" b="1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</a:t>
            </a:r>
            <a:r>
              <a:rPr lang="it-IT" sz="2000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per </a:t>
            </a:r>
            <a:r>
              <a:rPr lang="it-IT" sz="2000" b="1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supportare gli investimenti produttivi </a:t>
            </a:r>
            <a:r>
              <a:rPr lang="it-IT" sz="2000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delle piccole e medie imprese. 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E08CEDA-8B50-A8A0-20BB-E93482531B19}"/>
              </a:ext>
            </a:extLst>
          </p:cNvPr>
          <p:cNvSpPr txBox="1"/>
          <p:nvPr/>
        </p:nvSpPr>
        <p:spPr>
          <a:xfrm>
            <a:off x="877824" y="3490561"/>
            <a:ext cx="4675632" cy="734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Una guida completa per le imprese che vogliono crescere, innovare e competere.</a:t>
            </a:r>
          </a:p>
        </p:txBody>
      </p:sp>
      <p:pic>
        <p:nvPicPr>
          <p:cNvPr id="6" name="Immagine 5" descr="Persone mentre lavorano su una macchina">
            <a:extLst>
              <a:ext uri="{FF2B5EF4-FFF2-40B4-BE49-F238E27FC236}">
                <a16:creationId xmlns:a16="http://schemas.microsoft.com/office/drawing/2014/main" id="{5BECE95E-900B-E345-F147-9D2C79432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4724" y="1588810"/>
            <a:ext cx="5542333" cy="3117562"/>
          </a:xfrm>
          <a:prstGeom prst="rect">
            <a:avLst/>
          </a:prstGeom>
        </p:spPr>
      </p:pic>
      <p:sp>
        <p:nvSpPr>
          <p:cNvPr id="8" name="Segnaposto contenuto 4">
            <a:extLst>
              <a:ext uri="{FF2B5EF4-FFF2-40B4-BE49-F238E27FC236}">
                <a16:creationId xmlns:a16="http://schemas.microsoft.com/office/drawing/2014/main" id="{3DDC1077-2338-4662-6DCA-08859208E599}"/>
              </a:ext>
            </a:extLst>
          </p:cNvPr>
          <p:cNvSpPr txBox="1">
            <a:spLocks/>
          </p:cNvSpPr>
          <p:nvPr/>
        </p:nvSpPr>
        <p:spPr>
          <a:xfrm>
            <a:off x="979123" y="5996140"/>
            <a:ext cx="10233752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E23E47"/>
              </a:buClr>
              <a:buSzPct val="91000"/>
              <a:buFont typeface="Font di sistema regolare"/>
              <a:buChar char="-"/>
              <a:defRPr lang="it-IT" sz="2000" kern="1200" dirty="0">
                <a:solidFill>
                  <a:srgbClr val="424242"/>
                </a:solidFill>
                <a:latin typeface="Titillium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00"/>
              </a:lnSpc>
              <a:buFont typeface="Font di sistema regolare"/>
              <a:buNone/>
            </a:pPr>
            <a:r>
              <a:rPr lang="en-US" b="1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MIMIT · DECRETO INTERMINISTERIALE 22 APRILE 2022</a:t>
            </a:r>
            <a:endParaRPr lang="en-US" b="1" dirty="0">
              <a:latin typeface="Titillium"/>
            </a:endParaRPr>
          </a:p>
        </p:txBody>
      </p:sp>
      <p:sp>
        <p:nvSpPr>
          <p:cNvPr id="9" name="Segnaposto numero diapositiva 1">
            <a:extLst>
              <a:ext uri="{FF2B5EF4-FFF2-40B4-BE49-F238E27FC236}">
                <a16:creationId xmlns:a16="http://schemas.microsoft.com/office/drawing/2014/main" id="{835A5B93-F0E1-A1BE-2643-4FF98BE83BEA}"/>
              </a:ext>
            </a:extLst>
          </p:cNvPr>
          <p:cNvSpPr txBox="1">
            <a:spLocks/>
          </p:cNvSpPr>
          <p:nvPr/>
        </p:nvSpPr>
        <p:spPr>
          <a:xfrm>
            <a:off x="8538389" y="6518144"/>
            <a:ext cx="336309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39D745AB-42C3-544A-9F83-94EFDB110851}" type="slidenum">
              <a:rPr lang="it-IT" smtClean="0"/>
              <a:pPr>
                <a:spcAft>
                  <a:spcPts val="600"/>
                </a:spcAft>
              </a:pPr>
              <a:t>2</a:t>
            </a:fld>
            <a:endParaRPr lang="it-IT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788CF2D-F08D-1E40-44CF-130B384A550B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608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CC5C7-3E5F-7322-68F5-41E36DBA0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AD81D96-FC07-3F65-DA95-AC8D578CC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8765" y="2659299"/>
            <a:ext cx="3371514" cy="668837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3A92719-61F9-7A77-0CF1-90109A04F828}"/>
              </a:ext>
            </a:extLst>
          </p:cNvPr>
          <p:cNvSpPr txBox="1"/>
          <p:nvPr/>
        </p:nvSpPr>
        <p:spPr>
          <a:xfrm>
            <a:off x="825394" y="2102866"/>
            <a:ext cx="5403956" cy="2003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La Nuova Sabatini è un'agevolazione istituita dal Ministero delle Imprese e del Made in </a:t>
            </a:r>
            <a:r>
              <a:rPr lang="it-IT" sz="2000" dirty="0" err="1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Italy</a:t>
            </a: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che prevede un </a:t>
            </a:r>
            <a:r>
              <a:rPr lang="it-IT" sz="2000" b="1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contributo in conto impianti </a:t>
            </a: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a fronte di un finanziamento bancario o leasing stipulato dall'impresa per l'acquisto di beni strumentali nuovi.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7944C7D-2EE5-B893-1B1C-7345D8DD92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4450"/>
            <a:ext cx="12180722" cy="5543550"/>
          </a:xfrm>
          <a:prstGeom prst="rect">
            <a:avLst/>
          </a:prstGeo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1C6B44F5-BAA8-3EA4-C173-494D83C31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5989" y="6365744"/>
            <a:ext cx="336309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9D745AB-42C3-544A-9F83-94EFDB110851}" type="slidenum">
              <a:rPr lang="it-IT" smtClean="0"/>
              <a:pPr>
                <a:spcAft>
                  <a:spcPts val="600"/>
                </a:spcAft>
              </a:pPr>
              <a:t>3</a:t>
            </a:fld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64FEDA52-9C08-5ABD-49A1-99D05D4EA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1154" y="115701"/>
            <a:ext cx="9549585" cy="668545"/>
          </a:xfrm>
        </p:spPr>
        <p:txBody>
          <a:bodyPr anchor="ctr">
            <a:normAutofit/>
          </a:bodyPr>
          <a:lstStyle/>
          <a:p>
            <a:pPr>
              <a:lnSpc>
                <a:spcPts val="4850"/>
              </a:lnSpc>
            </a:pPr>
            <a:r>
              <a:rPr lang="it-IT" sz="2400" noProof="0" dirty="0">
                <a:latin typeface="Titillium Bd"/>
                <a:ea typeface="Bitter Medium" pitchFamily="34" charset="-122"/>
                <a:cs typeface="Bitter Medium" pitchFamily="34" charset="-120"/>
              </a:rPr>
              <a:t>Cos’è </a:t>
            </a:r>
            <a:r>
              <a:rPr lang="en-US" sz="2400" dirty="0">
                <a:latin typeface="Titillium Bd"/>
                <a:ea typeface="Bitter Medium" pitchFamily="34" charset="-122"/>
                <a:cs typeface="Bitter Medium" pitchFamily="34" charset="-120"/>
              </a:rPr>
              <a:t>la Nuova Sabatini?</a:t>
            </a:r>
            <a:endParaRPr lang="en-US" sz="2400" dirty="0">
              <a:latin typeface="Titillium Bd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93820D7E-1E03-D0E6-56E0-79828A9EC912}"/>
              </a:ext>
            </a:extLst>
          </p:cNvPr>
          <p:cNvGrpSpPr/>
          <p:nvPr/>
        </p:nvGrpSpPr>
        <p:grpSpPr>
          <a:xfrm>
            <a:off x="835135" y="5147448"/>
            <a:ext cx="10914353" cy="1928486"/>
            <a:chOff x="825395" y="5020570"/>
            <a:chExt cx="10233752" cy="1928486"/>
          </a:xfrm>
        </p:grpSpPr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354889DD-77D6-20AC-AE32-E57059113081}"/>
                </a:ext>
              </a:extLst>
            </p:cNvPr>
            <p:cNvSpPr txBox="1"/>
            <p:nvPr/>
          </p:nvSpPr>
          <p:spPr>
            <a:xfrm>
              <a:off x="825395" y="5293218"/>
              <a:ext cx="9547236" cy="16558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l">
                <a:lnSpc>
                  <a:spcPts val="2500"/>
                </a:lnSpc>
                <a:buSzPct val="100000"/>
                <a:buChar char="•"/>
              </a:pPr>
              <a:r>
                <a:rPr lang="it-IT" sz="1400" b="1" noProof="0" dirty="0">
                  <a:latin typeface="Titillium"/>
                  <a:ea typeface="Open Sans" pitchFamily="34" charset="-122"/>
                  <a:cs typeface="Open Sans" pitchFamily="34" charset="-120"/>
                </a:rPr>
                <a:t>Decreto Interministeriale 22 aprile 2022</a:t>
              </a:r>
              <a:r>
                <a:rPr lang="it-IT" sz="1400" noProof="0" dirty="0">
                  <a:latin typeface="Titillium"/>
                  <a:ea typeface="Open Sans" pitchFamily="34" charset="-122"/>
                  <a:cs typeface="Open Sans" pitchFamily="34" charset="-120"/>
                </a:rPr>
                <a:t> – disciplina la misura nella sua configurazione attuale</a:t>
              </a:r>
              <a:endParaRPr lang="it-IT" sz="1400" noProof="0" dirty="0">
                <a:latin typeface="Titillium"/>
              </a:endParaRPr>
            </a:p>
            <a:p>
              <a:pPr marL="342900" indent="-342900" algn="l">
                <a:lnSpc>
                  <a:spcPts val="2500"/>
                </a:lnSpc>
                <a:buSzPct val="100000"/>
                <a:buChar char="•"/>
              </a:pPr>
              <a:r>
                <a:rPr lang="it-IT" sz="1400" b="1" noProof="0" dirty="0">
                  <a:latin typeface="Titillium"/>
                  <a:ea typeface="Open Sans" pitchFamily="34" charset="-122"/>
                  <a:cs typeface="Open Sans" pitchFamily="34" charset="-120"/>
                </a:rPr>
                <a:t>Circolare 6 dicembre 2022 n. 410823</a:t>
              </a:r>
              <a:r>
                <a:rPr lang="it-IT" sz="1400" noProof="0" dirty="0">
                  <a:latin typeface="Titillium"/>
                  <a:ea typeface="Open Sans" pitchFamily="34" charset="-122"/>
                  <a:cs typeface="Open Sans" pitchFamily="34" charset="-120"/>
                </a:rPr>
                <a:t> – presenta chiarimenti operativi e modalità attuative</a:t>
              </a:r>
              <a:endParaRPr lang="it-IT" sz="1400" noProof="0" dirty="0">
                <a:latin typeface="Titillium"/>
              </a:endParaRPr>
            </a:p>
            <a:p>
              <a:pPr marL="342900" indent="-342900" algn="l">
                <a:lnSpc>
                  <a:spcPts val="2500"/>
                </a:lnSpc>
                <a:buSzPct val="100000"/>
                <a:buChar char="•"/>
              </a:pPr>
              <a:r>
                <a:rPr lang="it-IT" sz="1400" b="1" noProof="0" dirty="0">
                  <a:latin typeface="Titillium"/>
                  <a:ea typeface="Open Sans" pitchFamily="34" charset="-122"/>
                  <a:cs typeface="Open Sans" pitchFamily="34" charset="-120"/>
                </a:rPr>
                <a:t>Decreto Interministeriale 19 gennaio 2024</a:t>
              </a:r>
              <a:r>
                <a:rPr lang="it-IT" sz="1400" noProof="0" dirty="0">
                  <a:latin typeface="Titillium"/>
                  <a:ea typeface="Open Sans" pitchFamily="34" charset="-122"/>
                  <a:cs typeface="Open Sans" pitchFamily="34" charset="-120"/>
                </a:rPr>
                <a:t> – aggiorna la disciplina della misura ed introduce la linea “Capitalizzazione”</a:t>
              </a:r>
              <a:endParaRPr lang="it-IT" sz="1400" noProof="0" dirty="0">
                <a:latin typeface="Titillium"/>
              </a:endParaRPr>
            </a:p>
            <a:p>
              <a:pPr marL="342900" indent="-342900" algn="l">
                <a:lnSpc>
                  <a:spcPts val="2500"/>
                </a:lnSpc>
                <a:buSzPct val="100000"/>
                <a:buChar char="•"/>
              </a:pPr>
              <a:r>
                <a:rPr lang="it-IT" sz="1400" b="1" noProof="0" dirty="0">
                  <a:latin typeface="Titillium"/>
                  <a:ea typeface="Open Sans" pitchFamily="34" charset="-122"/>
                  <a:cs typeface="Open Sans" pitchFamily="34" charset="-120"/>
                </a:rPr>
                <a:t>Circolare 22 luglio 2024 n. 1115</a:t>
              </a:r>
              <a:r>
                <a:rPr lang="it-IT" sz="1400" noProof="0" dirty="0">
                  <a:latin typeface="Titillium"/>
                  <a:ea typeface="Open Sans" pitchFamily="34" charset="-122"/>
                  <a:cs typeface="Open Sans" pitchFamily="34" charset="-120"/>
                </a:rPr>
                <a:t> – presenta ulteriori chiarimenti e semplificazioni attuative</a:t>
              </a:r>
              <a:endParaRPr lang="it-IT" sz="1400" noProof="0" dirty="0">
                <a:latin typeface="Titillium"/>
              </a:endParaRPr>
            </a:p>
          </p:txBody>
        </p:sp>
        <p:sp>
          <p:nvSpPr>
            <p:cNvPr id="12" name="Segnaposto contenuto 4">
              <a:extLst>
                <a:ext uri="{FF2B5EF4-FFF2-40B4-BE49-F238E27FC236}">
                  <a16:creationId xmlns:a16="http://schemas.microsoft.com/office/drawing/2014/main" id="{FFCAF5A5-E38B-A148-AD8A-9081DA6B1D94}"/>
                </a:ext>
              </a:extLst>
            </p:cNvPr>
            <p:cNvSpPr txBox="1">
              <a:spLocks/>
            </p:cNvSpPr>
            <p:nvPr/>
          </p:nvSpPr>
          <p:spPr>
            <a:xfrm>
              <a:off x="825395" y="5020570"/>
              <a:ext cx="10233752" cy="36512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E23E47"/>
                </a:buClr>
                <a:buSzPct val="91000"/>
                <a:buFont typeface="Font di sistema regolare"/>
                <a:buChar char="-"/>
                <a:defRPr lang="it-IT" sz="2000" kern="1200" dirty="0">
                  <a:solidFill>
                    <a:srgbClr val="424242"/>
                  </a:solidFill>
                  <a:latin typeface="Titillium" pitchFamily="2" charset="77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rgbClr val="E23E47"/>
                </a:buClr>
                <a:buSzPct val="91000"/>
                <a:buFont typeface="Font di sistema regolare"/>
                <a:buChar char="-"/>
                <a:defRPr lang="it-IT" sz="2000" kern="1200" dirty="0">
                  <a:solidFill>
                    <a:srgbClr val="424242"/>
                  </a:solidFill>
                  <a:latin typeface="Titillium" pitchFamily="2" charset="77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rgbClr val="E23E47"/>
                </a:buClr>
                <a:buSzPct val="91000"/>
                <a:buFont typeface="Font di sistema regolare"/>
                <a:buChar char="-"/>
                <a:defRPr lang="it-IT" sz="2000" kern="1200" dirty="0">
                  <a:solidFill>
                    <a:srgbClr val="424242"/>
                  </a:solidFill>
                  <a:latin typeface="Titillium" pitchFamily="2" charset="77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rgbClr val="E23E47"/>
                </a:buClr>
                <a:buSzPct val="91000"/>
                <a:buFont typeface="Font di sistema regolare"/>
                <a:buChar char="-"/>
                <a:defRPr lang="it-IT" sz="2000" kern="1200" dirty="0">
                  <a:solidFill>
                    <a:srgbClr val="424242"/>
                  </a:solidFill>
                  <a:latin typeface="Titillium" pitchFamily="2" charset="77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Clr>
                  <a:srgbClr val="E23E47"/>
                </a:buClr>
                <a:buSzPct val="91000"/>
                <a:buFont typeface="Font di sistema regolare"/>
                <a:buChar char="-"/>
                <a:defRPr lang="it-IT" sz="2000" kern="1200" dirty="0">
                  <a:solidFill>
                    <a:srgbClr val="424242"/>
                  </a:solidFill>
                  <a:latin typeface="Titillium" pitchFamily="2" charset="77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2000"/>
                </a:lnSpc>
                <a:buFont typeface="Font di sistema regolare"/>
                <a:buNone/>
              </a:pPr>
              <a:r>
                <a:rPr lang="it-IT" sz="1800" b="1" dirty="0">
                  <a:solidFill>
                    <a:schemeClr val="tx1"/>
                  </a:solidFill>
                  <a:latin typeface="Titillium"/>
                  <a:ea typeface="Open Sans" pitchFamily="34" charset="-122"/>
                  <a:cs typeface="Open Sans" pitchFamily="34" charset="-120"/>
                </a:rPr>
                <a:t>Riferimenti normativi</a:t>
              </a:r>
            </a:p>
          </p:txBody>
        </p:sp>
      </p:grp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599B6A3-34BF-974D-2D6F-B2E81160100E}"/>
              </a:ext>
            </a:extLst>
          </p:cNvPr>
          <p:cNvSpPr txBox="1"/>
          <p:nvPr/>
        </p:nvSpPr>
        <p:spPr>
          <a:xfrm>
            <a:off x="825394" y="1592435"/>
            <a:ext cx="6144768" cy="404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sz="2400" b="1" noProof="0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La misura in sintesi</a:t>
            </a:r>
            <a:endParaRPr lang="it-IT" sz="24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4D1F400-8156-B48E-E4B8-D79C1DED88B5}"/>
              </a:ext>
            </a:extLst>
          </p:cNvPr>
          <p:cNvSpPr txBox="1"/>
          <p:nvPr/>
        </p:nvSpPr>
        <p:spPr>
          <a:xfrm>
            <a:off x="6855946" y="2214775"/>
            <a:ext cx="4510660" cy="104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L'obiettivo è </a:t>
            </a:r>
            <a:r>
              <a:rPr lang="it-IT" sz="2000" b="1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facilitare l'accesso al credito e ridurre il costo complessivo degli investimenti produttivi </a:t>
            </a: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per le PMI.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1E33FA74-0AB5-470F-75F9-2399F450B416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54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BD96-31C0-DB23-CD64-9BAE690B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E6C5A2B6-2954-16FF-1A2F-1D13E4ABD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4523">
            <a:off x="2209971" y="1233146"/>
            <a:ext cx="3630901" cy="668837"/>
          </a:xfrm>
          <a:prstGeom prst="rect">
            <a:avLst/>
          </a:prstGeom>
        </p:spPr>
      </p:pic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FA976477-4D2B-1EC9-CF95-D8330D837C57}"/>
              </a:ext>
            </a:extLst>
          </p:cNvPr>
          <p:cNvSpPr/>
          <p:nvPr/>
        </p:nvSpPr>
        <p:spPr>
          <a:xfrm rot="21440136">
            <a:off x="8221006" y="4353262"/>
            <a:ext cx="3022895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0A7593A1-49FC-D44B-F935-01B20BEC2420}"/>
              </a:ext>
            </a:extLst>
          </p:cNvPr>
          <p:cNvSpPr/>
          <p:nvPr/>
        </p:nvSpPr>
        <p:spPr>
          <a:xfrm rot="21440136">
            <a:off x="8171256" y="2312037"/>
            <a:ext cx="2960945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A9BE0BDD-9FFE-C288-7749-272F58C4F802}"/>
              </a:ext>
            </a:extLst>
          </p:cNvPr>
          <p:cNvSpPr/>
          <p:nvPr/>
        </p:nvSpPr>
        <p:spPr>
          <a:xfrm rot="21440136">
            <a:off x="888125" y="4393545"/>
            <a:ext cx="1938704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540F8C2C-D258-2109-827D-19E1177D9798}"/>
              </a:ext>
            </a:extLst>
          </p:cNvPr>
          <p:cNvSpPr/>
          <p:nvPr/>
        </p:nvSpPr>
        <p:spPr>
          <a:xfrm rot="21440136">
            <a:off x="920892" y="2338404"/>
            <a:ext cx="2352536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4846CD0D-E782-0FC7-7723-7776102F9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84" y="257605"/>
            <a:ext cx="1104323" cy="676592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BAE0C6E-7E50-DF70-AE19-E4601C55DC53}"/>
              </a:ext>
            </a:extLst>
          </p:cNvPr>
          <p:cNvSpPr txBox="1"/>
          <p:nvPr/>
        </p:nvSpPr>
        <p:spPr>
          <a:xfrm>
            <a:off x="890135" y="2323409"/>
            <a:ext cx="365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Rifinanziamento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E8B0F0A-FCBD-8FDB-799D-C5A9E414D6AE}"/>
              </a:ext>
            </a:extLst>
          </p:cNvPr>
          <p:cNvSpPr txBox="1"/>
          <p:nvPr/>
        </p:nvSpPr>
        <p:spPr>
          <a:xfrm>
            <a:off x="8165437" y="4361751"/>
            <a:ext cx="365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</a:rPr>
              <a:t>Procedura semplificata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E45ADD5-A64F-EADB-9309-8297CDFDAB5A}"/>
              </a:ext>
            </a:extLst>
          </p:cNvPr>
          <p:cNvSpPr txBox="1"/>
          <p:nvPr/>
        </p:nvSpPr>
        <p:spPr>
          <a:xfrm>
            <a:off x="8165643" y="2264996"/>
            <a:ext cx="365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sz="2000" b="1" noProof="0" dirty="0">
                <a:solidFill>
                  <a:srgbClr val="007C59"/>
                </a:solidFill>
                <a:latin typeface="Titillium"/>
              </a:rPr>
              <a:t>Linea Capitalizzazione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C44E03F-39F4-4527-CD5D-5E9572297659}"/>
              </a:ext>
            </a:extLst>
          </p:cNvPr>
          <p:cNvSpPr txBox="1"/>
          <p:nvPr/>
        </p:nvSpPr>
        <p:spPr>
          <a:xfrm>
            <a:off x="890135" y="4389012"/>
            <a:ext cx="36536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</a:rPr>
              <a:t>Cumulabilità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B3F927D-C061-9F41-4B08-3AC962F7DE66}"/>
              </a:ext>
            </a:extLst>
          </p:cNvPr>
          <p:cNvSpPr txBox="1"/>
          <p:nvPr/>
        </p:nvSpPr>
        <p:spPr>
          <a:xfrm>
            <a:off x="881960" y="2815928"/>
            <a:ext cx="3029640" cy="1108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0"/>
              </a:spcBef>
            </a:pPr>
            <a:r>
              <a:rPr lang="it-IT" sz="2000" b="1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1,7 miliardi di euro</a:t>
            </a:r>
            <a:r>
              <a:rPr lang="it-IT" sz="2000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stanziati per il quinquennio </a:t>
            </a:r>
            <a:r>
              <a:rPr lang="it-IT" sz="1600" b="1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2025–2029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a conferma del forte impegno pubblico nello strumento.</a:t>
            </a:r>
            <a:endParaRPr lang="it-IT" sz="1600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FB54936-EA05-DDC8-0EDB-63B5CB84B492}"/>
              </a:ext>
            </a:extLst>
          </p:cNvPr>
          <p:cNvSpPr txBox="1"/>
          <p:nvPr/>
        </p:nvSpPr>
        <p:spPr>
          <a:xfrm>
            <a:off x="890135" y="4778658"/>
            <a:ext cx="2882624" cy="1364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0"/>
              </a:spcBef>
            </a:pP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La misura è </a:t>
            </a:r>
            <a:r>
              <a:rPr lang="it-IT" sz="2000" b="1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cumulabile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</a:t>
            </a:r>
            <a:r>
              <a:rPr lang="it-IT" sz="2000" b="1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 altri incentivi 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come il credito d'imposta per investimenti nelle Zone Economiche Speciali (ZES) e ulteriori agevolazioni fiscali.</a:t>
            </a:r>
            <a:endParaRPr lang="it-IT" sz="1600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96D91CE-D58B-AC9E-479E-F7AB661F0278}"/>
              </a:ext>
            </a:extLst>
          </p:cNvPr>
          <p:cNvSpPr txBox="1"/>
          <p:nvPr/>
        </p:nvSpPr>
        <p:spPr>
          <a:xfrm>
            <a:off x="8165644" y="2717074"/>
            <a:ext cx="3233012" cy="1108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0"/>
              </a:spcBef>
            </a:pP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Nuova linea dedicata al </a:t>
            </a:r>
            <a:r>
              <a:rPr lang="it-IT" sz="2000" b="1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rafforzamento patrimoniale</a:t>
            </a:r>
            <a:r>
              <a:rPr lang="it-IT" sz="2000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delle società di capitali, cumulabile con l'agevolazione ordinaria.</a:t>
            </a:r>
            <a:endParaRPr lang="it-IT" sz="1600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1BD16D4-1625-5A13-C833-488F1AF1EF82}"/>
              </a:ext>
            </a:extLst>
          </p:cNvPr>
          <p:cNvSpPr txBox="1"/>
          <p:nvPr/>
        </p:nvSpPr>
        <p:spPr>
          <a:xfrm>
            <a:off x="8145323" y="4783258"/>
            <a:ext cx="3304997" cy="1364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Bef>
                <a:spcPts val="1000"/>
              </a:spcBef>
            </a:pPr>
            <a:r>
              <a:rPr lang="it-IT" sz="1600" noProof="0" dirty="0">
                <a:latin typeface="Titillium"/>
                <a:ea typeface="Open Sans" pitchFamily="34" charset="-122"/>
                <a:cs typeface="Open Sans" pitchFamily="34" charset="-120"/>
              </a:rPr>
              <a:t>Sportello </a:t>
            </a:r>
            <a:r>
              <a:rPr lang="it-IT" sz="2000" b="1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aperto a scorrimento</a:t>
            </a:r>
            <a:r>
              <a:rPr lang="it-IT" sz="2000" noProof="0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</a:t>
            </a:r>
            <a:r>
              <a:rPr lang="it-IT" sz="1600" noProof="0" dirty="0">
                <a:latin typeface="Titillium"/>
                <a:ea typeface="Open Sans" pitchFamily="34" charset="-122"/>
                <a:cs typeface="Open Sans" pitchFamily="34" charset="-120"/>
              </a:rPr>
              <a:t>fino ad esaurimento delle risorse disponibili, con </a:t>
            </a:r>
            <a:r>
              <a:rPr lang="it-IT" sz="2000" b="1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piattaforma digitale ministeriale</a:t>
            </a:r>
            <a:r>
              <a:rPr lang="it-IT" sz="1600" noProof="0" dirty="0">
                <a:latin typeface="Titillium"/>
                <a:ea typeface="Open Sans" pitchFamily="34" charset="-122"/>
                <a:cs typeface="Open Sans" pitchFamily="34" charset="-120"/>
              </a:rPr>
              <a:t> per domanda e rendicontazione.</a:t>
            </a:r>
            <a:endParaRPr lang="it-IT" sz="1600" noProof="0" dirty="0">
              <a:latin typeface="Titillium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900851A5-95B2-02BC-0939-F56023DBB582}"/>
              </a:ext>
            </a:extLst>
          </p:cNvPr>
          <p:cNvSpPr/>
          <p:nvPr/>
        </p:nvSpPr>
        <p:spPr>
          <a:xfrm rot="21440136">
            <a:off x="4454873" y="2323413"/>
            <a:ext cx="3109987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C727EA-2964-0A16-0DDB-B6A1A3C36C69}"/>
              </a:ext>
            </a:extLst>
          </p:cNvPr>
          <p:cNvSpPr txBox="1"/>
          <p:nvPr/>
        </p:nvSpPr>
        <p:spPr>
          <a:xfrm>
            <a:off x="4449341" y="2299980"/>
            <a:ext cx="3233012" cy="38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b="1" dirty="0">
                <a:solidFill>
                  <a:srgbClr val="007C59"/>
                </a:solidFill>
                <a:latin typeface="Titillium"/>
              </a:rPr>
              <a:t>Competitività e innovazione</a:t>
            </a:r>
            <a:endParaRPr lang="it-IT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DE8256-72AC-33A5-4C4C-FEB918854487}"/>
              </a:ext>
            </a:extLst>
          </p:cNvPr>
          <p:cNvSpPr txBox="1"/>
          <p:nvPr/>
        </p:nvSpPr>
        <p:spPr>
          <a:xfrm>
            <a:off x="4476538" y="2800313"/>
            <a:ext cx="3233012" cy="1364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Supporta investimenti in digitale, green e automazione che </a:t>
            </a:r>
            <a:r>
              <a:rPr lang="it-IT" sz="2000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rafforzano la competitività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sul mercato nazionale e internazionale.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7CC6E9DE-1626-F361-F275-1995EBAB0458}"/>
              </a:ext>
            </a:extLst>
          </p:cNvPr>
          <p:cNvSpPr/>
          <p:nvPr/>
        </p:nvSpPr>
        <p:spPr>
          <a:xfrm rot="21440136">
            <a:off x="4568754" y="4400780"/>
            <a:ext cx="2476341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9CAF0FD-EB59-2297-0783-E13B7BDDDB78}"/>
              </a:ext>
            </a:extLst>
          </p:cNvPr>
          <p:cNvSpPr txBox="1"/>
          <p:nvPr/>
        </p:nvSpPr>
        <p:spPr>
          <a:xfrm>
            <a:off x="4521466" y="4383476"/>
            <a:ext cx="2597770" cy="38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it-IT" b="1" noProof="0" dirty="0">
                <a:solidFill>
                  <a:srgbClr val="007C59"/>
                </a:solidFill>
                <a:latin typeface="Titillium"/>
              </a:rPr>
              <a:t>Costi finanziari ridotti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7873068-9EF5-1DFD-FF02-081FCA53CDA0}"/>
              </a:ext>
            </a:extLst>
          </p:cNvPr>
          <p:cNvSpPr txBox="1"/>
          <p:nvPr/>
        </p:nvSpPr>
        <p:spPr>
          <a:xfrm>
            <a:off x="4521466" y="4861165"/>
            <a:ext cx="2882624" cy="1108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Il contributo pubblico  </a:t>
            </a:r>
            <a:r>
              <a:rPr lang="it-IT" sz="2000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abbassa il costo reale del finanziamento, </a:t>
            </a:r>
            <a:r>
              <a:rPr lang="it-IT" sz="16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migliorando il ritorno sull'investimento.</a:t>
            </a:r>
          </a:p>
        </p:txBody>
      </p:sp>
      <p:sp>
        <p:nvSpPr>
          <p:cNvPr id="11" name="Titolo 3">
            <a:extLst>
              <a:ext uri="{FF2B5EF4-FFF2-40B4-BE49-F238E27FC236}">
                <a16:creationId xmlns:a16="http://schemas.microsoft.com/office/drawing/2014/main" id="{8CF3DAD7-0A65-0C3B-3E18-DA8F334EB76C}"/>
              </a:ext>
            </a:extLst>
          </p:cNvPr>
          <p:cNvSpPr txBox="1">
            <a:spLocks/>
          </p:cNvSpPr>
          <p:nvPr/>
        </p:nvSpPr>
        <p:spPr>
          <a:xfrm>
            <a:off x="1994522" y="166108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Perché scegliere la Nuova Sabatini?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36AF3F6-0F73-3F60-C8D2-A7DF89758A56}"/>
              </a:ext>
            </a:extLst>
          </p:cNvPr>
          <p:cNvSpPr txBox="1"/>
          <p:nvPr/>
        </p:nvSpPr>
        <p:spPr>
          <a:xfrm>
            <a:off x="691430" y="1344955"/>
            <a:ext cx="10328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Uno strumento </a:t>
            </a:r>
            <a:r>
              <a:rPr lang="it-IT" sz="2000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solido, collaudato e potenziato </a:t>
            </a: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per accompagnare le PMI italiane verso la crescita, l'innovazione e la sostenibilità.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93A089D1-749E-12DA-02A4-450A74CF9270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1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09E3896B-F7E1-FEB9-4EAE-EC03C6E50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503" y="5576956"/>
            <a:ext cx="1165335" cy="49669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E7BFB14-8221-332E-887F-B8E910E5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1952" y="5318709"/>
            <a:ext cx="1165335" cy="49669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51D3D9A-9A88-7234-4EC3-0CF2EFFA2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313" y="5597527"/>
            <a:ext cx="993098" cy="49669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F1DC537-9A39-622E-F695-382FC00FF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7972" y="3130443"/>
            <a:ext cx="557654" cy="456154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037477-2A5B-8E7B-8F8B-3FD387BDE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1887" y="6408681"/>
            <a:ext cx="3363098" cy="365125"/>
          </a:xfrm>
        </p:spPr>
        <p:txBody>
          <a:bodyPr/>
          <a:lstStyle/>
          <a:p>
            <a:fld id="{39D745AB-42C3-544A-9F83-94EFDB110851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5CF046F-2F44-3642-75E8-37B1DC13FB58}"/>
              </a:ext>
            </a:extLst>
          </p:cNvPr>
          <p:cNvSpPr txBox="1"/>
          <p:nvPr/>
        </p:nvSpPr>
        <p:spPr>
          <a:xfrm>
            <a:off x="4231478" y="4291028"/>
            <a:ext cx="6092455" cy="338554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  <a:latin typeface="Titillium"/>
                <a:ea typeface="Bitter Medium" pitchFamily="34" charset="-122"/>
              </a:rPr>
              <a:t>Numero domande e finanziamenti per dimensione di impresa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E405D8-5908-10F0-A1AA-FEE51EC36B0E}"/>
              </a:ext>
            </a:extLst>
          </p:cNvPr>
          <p:cNvSpPr txBox="1"/>
          <p:nvPr/>
        </p:nvSpPr>
        <p:spPr>
          <a:xfrm>
            <a:off x="5852442" y="1240867"/>
            <a:ext cx="6120016" cy="338554"/>
          </a:xfrm>
          <a:prstGeom prst="rect">
            <a:avLst/>
          </a:prstGeom>
          <a:solidFill>
            <a:srgbClr val="A8C830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b="1">
                <a:solidFill>
                  <a:srgbClr val="007C59"/>
                </a:solidFill>
                <a:latin typeface="Titillium"/>
                <a:ea typeface="Bitter Medium" pitchFamily="34" charset="-122"/>
              </a:defRPr>
            </a:lvl1pPr>
          </a:lstStyle>
          <a:p>
            <a:pPr algn="r"/>
            <a:r>
              <a:rPr lang="it-IT" sz="1600" dirty="0">
                <a:solidFill>
                  <a:schemeClr val="bg1"/>
                </a:solidFill>
              </a:rPr>
              <a:t>Finanziamenti deliberati per investimenti ordinari, 4.0 e green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496B9C9-C157-89C9-F909-CD1590451193}"/>
              </a:ext>
            </a:extLst>
          </p:cNvPr>
          <p:cNvSpPr txBox="1"/>
          <p:nvPr/>
        </p:nvSpPr>
        <p:spPr>
          <a:xfrm>
            <a:off x="206723" y="1933919"/>
            <a:ext cx="3467101" cy="338554"/>
          </a:xfrm>
          <a:prstGeom prst="rect">
            <a:avLst/>
          </a:prstGeom>
          <a:solidFill>
            <a:srgbClr val="70AD47"/>
          </a:solidFill>
        </p:spPr>
        <p:txBody>
          <a:bodyPr wrap="square">
            <a:spAutoFit/>
          </a:bodyPr>
          <a:lstStyle>
            <a:defPPr>
              <a:defRPr lang="it-IT"/>
            </a:defPPr>
            <a:lvl1pPr>
              <a:defRPr sz="2400" b="1">
                <a:solidFill>
                  <a:srgbClr val="007C59"/>
                </a:solidFill>
                <a:latin typeface="Titillium"/>
                <a:ea typeface="Bitter Medium" pitchFamily="34" charset="-122"/>
              </a:defRPr>
            </a:lvl1pPr>
          </a:lstStyle>
          <a:p>
            <a:pPr algn="ctr"/>
            <a:r>
              <a:rPr lang="it-IT" sz="1600" dirty="0">
                <a:solidFill>
                  <a:schemeClr val="bg1"/>
                </a:solidFill>
              </a:rPr>
              <a:t>Numero domande presentate per Area </a:t>
            </a:r>
          </a:p>
        </p:txBody>
      </p:sp>
      <p:graphicFrame>
        <p:nvGraphicFramePr>
          <p:cNvPr id="19" name="Grafico 18">
            <a:extLst>
              <a:ext uri="{FF2B5EF4-FFF2-40B4-BE49-F238E27FC236}">
                <a16:creationId xmlns:a16="http://schemas.microsoft.com/office/drawing/2014/main" id="{7E037217-280A-0BE1-91BC-E57676DA50C2}"/>
              </a:ext>
            </a:extLst>
          </p:cNvPr>
          <p:cNvGraphicFramePr>
            <a:graphicFrameLocks/>
          </p:cNvGraphicFramePr>
          <p:nvPr/>
        </p:nvGraphicFramePr>
        <p:xfrm>
          <a:off x="308777" y="2470795"/>
          <a:ext cx="3252028" cy="2078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Tabella 20">
            <a:extLst>
              <a:ext uri="{FF2B5EF4-FFF2-40B4-BE49-F238E27FC236}">
                <a16:creationId xmlns:a16="http://schemas.microsoft.com/office/drawing/2014/main" id="{A0EB7807-D759-BA21-B617-A52716A49A3B}"/>
              </a:ext>
            </a:extLst>
          </p:cNvPr>
          <p:cNvGraphicFramePr>
            <a:graphicFrameLocks noGrp="1"/>
          </p:cNvGraphicFramePr>
          <p:nvPr/>
        </p:nvGraphicFramePr>
        <p:xfrm>
          <a:off x="547168" y="4747410"/>
          <a:ext cx="2794000" cy="111491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val="117788603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6438550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Area </a:t>
                      </a:r>
                      <a:endParaRPr lang="it-IT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89B5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1" u="none" strike="noStrike" dirty="0">
                          <a:solidFill>
                            <a:srgbClr val="FFFFFF"/>
                          </a:solidFill>
                          <a:effectLst/>
                        </a:rPr>
                        <a:t>N. domande</a:t>
                      </a:r>
                      <a:endParaRPr lang="it-IT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89B5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8130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Nord-Est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128.301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461138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Nord-Ovest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137.425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8797461"/>
                  </a:ext>
                </a:extLst>
              </a:tr>
              <a:tr h="20813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Centro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64.904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9112068"/>
                  </a:ext>
                </a:extLst>
              </a:tr>
              <a:tr h="963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Sud Isole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0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57.740 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38782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b="0" u="none" strike="noStrike">
                          <a:solidFill>
                            <a:srgbClr val="000000"/>
                          </a:solidFill>
                          <a:effectLst/>
                        </a:rPr>
                        <a:t>Totale Italia 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388.370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12283902"/>
                  </a:ext>
                </a:extLst>
              </a:tr>
            </a:tbl>
          </a:graphicData>
        </a:graphic>
      </p:graphicFrame>
      <p:sp>
        <p:nvSpPr>
          <p:cNvPr id="28" name="Titolo 3">
            <a:extLst>
              <a:ext uri="{FF2B5EF4-FFF2-40B4-BE49-F238E27FC236}">
                <a16:creationId xmlns:a16="http://schemas.microsoft.com/office/drawing/2014/main" id="{03CA6A64-5E48-4340-E030-E2EF465FB64E}"/>
              </a:ext>
            </a:extLst>
          </p:cNvPr>
          <p:cNvSpPr txBox="1">
            <a:spLocks/>
          </p:cNvSpPr>
          <p:nvPr/>
        </p:nvSpPr>
        <p:spPr>
          <a:xfrm>
            <a:off x="2099442" y="8419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Alcuni dati sulla misura – </a:t>
            </a:r>
            <a:r>
              <a:rPr lang="it-IT" sz="2400" b="0" i="1" dirty="0"/>
              <a:t>aggiornamento agosto 2026</a:t>
            </a: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/>
        </p:nvGraphicFramePr>
        <p:xfrm>
          <a:off x="3673824" y="4509858"/>
          <a:ext cx="3252028" cy="222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00000000-0008-0000-0B00-000005000000}"/>
              </a:ext>
            </a:extLst>
          </p:cNvPr>
          <p:cNvGraphicFramePr>
            <a:graphicFrameLocks/>
          </p:cNvGraphicFramePr>
          <p:nvPr/>
        </p:nvGraphicFramePr>
        <p:xfrm>
          <a:off x="6958886" y="4493612"/>
          <a:ext cx="3818401" cy="222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9BF4AEA9-8975-996A-06F2-447E4E86D58C}"/>
              </a:ext>
            </a:extLst>
          </p:cNvPr>
          <p:cNvSpPr txBox="1"/>
          <p:nvPr/>
        </p:nvSpPr>
        <p:spPr>
          <a:xfrm>
            <a:off x="6034312" y="5087859"/>
            <a:ext cx="1783080" cy="871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100" b="1" kern="100" dirty="0">
                <a:solidFill>
                  <a:srgbClr val="5B8E3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Medie aziende: 60.123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100" b="1" kern="100" dirty="0">
                <a:solidFill>
                  <a:srgbClr val="92D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Piccole aziende: 153.085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it-IT" sz="1100" b="1" kern="100" dirty="0">
                <a:solidFill>
                  <a:srgbClr val="70AD47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Micro aziende:</a:t>
            </a:r>
            <a:r>
              <a:rPr lang="it-IT" sz="1100" kern="100" dirty="0">
                <a:solidFill>
                  <a:srgbClr val="70AD47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100" b="1" kern="100" dirty="0">
                <a:solidFill>
                  <a:srgbClr val="70AD47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175.162</a:t>
            </a:r>
            <a:endParaRPr lang="it-IT" sz="1100" kern="100" dirty="0">
              <a:solidFill>
                <a:srgbClr val="70AD47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5E75F4C-5231-D3C3-63CD-D4FDE090F93B}"/>
              </a:ext>
            </a:extLst>
          </p:cNvPr>
          <p:cNvSpPr txBox="1"/>
          <p:nvPr/>
        </p:nvSpPr>
        <p:spPr>
          <a:xfrm>
            <a:off x="9585482" y="5109178"/>
            <a:ext cx="2449678" cy="82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">
              <a:lnSpc>
                <a:spcPct val="150000"/>
              </a:lnSpc>
              <a:buNone/>
            </a:pPr>
            <a:r>
              <a:rPr lang="it-IT" sz="1100" b="1" kern="100" dirty="0">
                <a:solidFill>
                  <a:srgbClr val="5B8E39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Medie aziende: </a:t>
            </a:r>
            <a:r>
              <a:rPr lang="it-IT" sz="1100" b="1" dirty="0">
                <a:solidFill>
                  <a:srgbClr val="5B8E39"/>
                </a:solidFill>
              </a:rPr>
              <a:t>€ 20.093.015.536</a:t>
            </a:r>
            <a:endParaRPr lang="it-IT" sz="1100" b="1" dirty="0">
              <a:solidFill>
                <a:srgbClr val="5B8E39"/>
              </a:solidFill>
              <a:latin typeface="Calibri" panose="020F0502020204030204" pitchFamily="34" charset="0"/>
            </a:endParaRPr>
          </a:p>
          <a:p>
            <a:pPr fontAlgn="b">
              <a:lnSpc>
                <a:spcPct val="150000"/>
              </a:lnSpc>
              <a:buNone/>
            </a:pPr>
            <a:r>
              <a:rPr lang="it-IT" sz="1100" b="1" kern="100" dirty="0">
                <a:solidFill>
                  <a:srgbClr val="92D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Piccole aziende: </a:t>
            </a:r>
            <a:r>
              <a:rPr lang="it-IT" sz="1100" b="1" dirty="0">
                <a:solidFill>
                  <a:srgbClr val="92D050"/>
                </a:solidFill>
              </a:rPr>
              <a:t>€ 30.551.083.694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it-IT" sz="1100" b="1" kern="100" dirty="0">
                <a:solidFill>
                  <a:srgbClr val="70AD47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Micro aziende:</a:t>
            </a:r>
            <a:r>
              <a:rPr lang="it-IT" sz="1100" kern="100" dirty="0">
                <a:solidFill>
                  <a:srgbClr val="70AD47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100" b="1" dirty="0">
                <a:solidFill>
                  <a:srgbClr val="70AD47"/>
                </a:solidFill>
              </a:rPr>
              <a:t>€ 19.128.238.844</a:t>
            </a:r>
            <a:endParaRPr lang="it-IT" sz="1100" b="1" dirty="0">
              <a:solidFill>
                <a:srgbClr val="70AD47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5" name="Grafico 14">
            <a:extLst>
              <a:ext uri="{FF2B5EF4-FFF2-40B4-BE49-F238E27FC236}">
                <a16:creationId xmlns:a16="http://schemas.microsoft.com/office/drawing/2014/main" id="{DD21FEF2-C333-4311-02A5-383498A724DC}"/>
              </a:ext>
            </a:extLst>
          </p:cNvPr>
          <p:cNvGraphicFramePr>
            <a:graphicFrameLocks/>
          </p:cNvGraphicFramePr>
          <p:nvPr/>
        </p:nvGraphicFramePr>
        <p:xfrm>
          <a:off x="4928336" y="1670388"/>
          <a:ext cx="7087800" cy="2688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B5E04557-C788-E80E-11D3-8F2EAF2D9844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578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78531-682A-6296-5BD4-AA52A1FE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33A3657-BB69-8752-5BC9-3518897EEFEE}"/>
              </a:ext>
            </a:extLst>
          </p:cNvPr>
          <p:cNvSpPr/>
          <p:nvPr/>
        </p:nvSpPr>
        <p:spPr>
          <a:xfrm>
            <a:off x="3693708" y="2267913"/>
            <a:ext cx="8074061" cy="913379"/>
          </a:xfrm>
          <a:prstGeom prst="roundRect">
            <a:avLst>
              <a:gd name="adj" fmla="val 14048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b="1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Micro, piccole e medie </a:t>
            </a: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imprese con sede operativa in Italia regolarmente iscritte al Registro delle Imprese, di qualsiasi forma giuridica e operanti in tutti i settori produttivi, (ad eccezione di quelli esclusi).</a:t>
            </a: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B1C1F50-4F3C-8850-AF17-F3DEE2CF8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5989" y="6316757"/>
            <a:ext cx="3363098" cy="365125"/>
          </a:xfrm>
        </p:spPr>
        <p:txBody>
          <a:bodyPr/>
          <a:lstStyle/>
          <a:p>
            <a:fld id="{39D745AB-42C3-544A-9F83-94EFDB110851}" type="slidenum">
              <a:rPr lang="it-IT" smtClean="0"/>
              <a:t>6</a:t>
            </a:fld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41C8C71-3D90-209F-6896-034FAD5BB0D2}"/>
              </a:ext>
            </a:extLst>
          </p:cNvPr>
          <p:cNvSpPr txBox="1"/>
          <p:nvPr/>
        </p:nvSpPr>
        <p:spPr>
          <a:xfrm>
            <a:off x="4607479" y="3470403"/>
            <a:ext cx="17237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 dirty="0">
                <a:solidFill>
                  <a:schemeClr val="bg1"/>
                </a:solidFill>
                <a:latin typeface="+mn-lt"/>
              </a:rPr>
              <a:t>Società di capitali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7B6F1D0-EFFA-CC73-81DF-4DFEBB5E97B7}"/>
              </a:ext>
            </a:extLst>
          </p:cNvPr>
          <p:cNvSpPr txBox="1"/>
          <p:nvPr/>
        </p:nvSpPr>
        <p:spPr>
          <a:xfrm>
            <a:off x="3763456" y="4839247"/>
            <a:ext cx="36555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 dirty="0">
                <a:solidFill>
                  <a:schemeClr val="bg1"/>
                </a:solidFill>
                <a:latin typeface="+mn-lt"/>
              </a:rPr>
              <a:t>In data antecedente al 1 Gennaio 2020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025CAF79-86B7-C470-24B8-B0293E57C741}"/>
              </a:ext>
            </a:extLst>
          </p:cNvPr>
          <p:cNvSpPr txBox="1"/>
          <p:nvPr/>
        </p:nvSpPr>
        <p:spPr>
          <a:xfrm>
            <a:off x="3766946" y="5688471"/>
            <a:ext cx="80266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 dirty="0">
                <a:solidFill>
                  <a:schemeClr val="bg1"/>
                </a:solidFill>
                <a:latin typeface="Titillium"/>
              </a:rPr>
              <a:t>Edizione di libri – </a:t>
            </a:r>
            <a:r>
              <a:rPr lang="it-IT" sz="1600" b="0" i="0" dirty="0">
                <a:solidFill>
                  <a:schemeClr val="bg1"/>
                </a:solidFill>
                <a:latin typeface="Titillium"/>
              </a:rPr>
              <a:t>Codice Ateco 58.11.00 </a:t>
            </a:r>
            <a:r>
              <a:rPr lang="it-IT" sz="1600" i="0" dirty="0">
                <a:solidFill>
                  <a:schemeClr val="bg1"/>
                </a:solidFill>
                <a:latin typeface="Titillium"/>
              </a:rPr>
              <a:t>– attivato in data antecedente al 1 gennaio 2020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A5A2122-714B-BD01-F3B4-D5E83F208EE8}"/>
              </a:ext>
            </a:extLst>
          </p:cNvPr>
          <p:cNvSpPr txBox="1"/>
          <p:nvPr/>
        </p:nvSpPr>
        <p:spPr>
          <a:xfrm>
            <a:off x="7502650" y="3480009"/>
            <a:ext cx="30639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Società di persone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1B5659D-EBF0-AE83-F76A-E6689650CE4C}"/>
              </a:ext>
            </a:extLst>
          </p:cNvPr>
          <p:cNvSpPr txBox="1"/>
          <p:nvPr/>
        </p:nvSpPr>
        <p:spPr>
          <a:xfrm>
            <a:off x="4607479" y="3834365"/>
            <a:ext cx="1870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Ditte individuali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EE404EEE-08FA-A407-397F-36F40B6DB1B2}"/>
              </a:ext>
            </a:extLst>
          </p:cNvPr>
          <p:cNvSpPr txBox="1"/>
          <p:nvPr/>
        </p:nvSpPr>
        <p:spPr>
          <a:xfrm>
            <a:off x="7508168" y="3850980"/>
            <a:ext cx="3329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ETS iscritti al REA ed al RUNTS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9CEA819C-7B41-E210-1D89-0B1E24880402}"/>
              </a:ext>
            </a:extLst>
          </p:cNvPr>
          <p:cNvSpPr txBox="1"/>
          <p:nvPr/>
        </p:nvSpPr>
        <p:spPr>
          <a:xfrm>
            <a:off x="2149320" y="359581"/>
            <a:ext cx="4916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A chi si rivolge la Nuova Sabatini?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9658581F-8E85-BF0C-3E39-3DBB8ABCA40A}"/>
              </a:ext>
            </a:extLst>
          </p:cNvPr>
          <p:cNvSpPr/>
          <p:nvPr/>
        </p:nvSpPr>
        <p:spPr>
          <a:xfrm>
            <a:off x="3677280" y="3449760"/>
            <a:ext cx="8074061" cy="981145"/>
          </a:xfrm>
          <a:prstGeom prst="roundRect">
            <a:avLst>
              <a:gd name="adj" fmla="val 9353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L'impresa deve essere in </a:t>
            </a:r>
            <a:r>
              <a:rPr lang="it-IT" b="1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regolare esercizio dei diritti</a:t>
            </a: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non essere in stato di difficoltà finanziaria ai sensi della normativa europea e non avere procedimenti in corso per restituzione di aiuti di Stato.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CE6C7DE5-5DF4-8B24-DE8A-CFBC8B9FC945}"/>
              </a:ext>
            </a:extLst>
          </p:cNvPr>
          <p:cNvSpPr/>
          <p:nvPr/>
        </p:nvSpPr>
        <p:spPr>
          <a:xfrm>
            <a:off x="3677280" y="4583824"/>
            <a:ext cx="8074061" cy="787844"/>
          </a:xfrm>
          <a:prstGeom prst="roundRect">
            <a:avLst>
              <a:gd name="adj" fmla="val 14048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Sono esclusi dalla misura i settori </a:t>
            </a:r>
            <a:r>
              <a:rPr lang="it-IT" b="1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finanziario e assicurativo</a:t>
            </a: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nonché specifiche attività indicate dalla normativa europea sugli aiuti di Stato.</a:t>
            </a:r>
          </a:p>
        </p:txBody>
      </p:sp>
      <p:sp>
        <p:nvSpPr>
          <p:cNvPr id="30" name="Rettangolo con angoli arrotondati 29">
            <a:extLst>
              <a:ext uri="{FF2B5EF4-FFF2-40B4-BE49-F238E27FC236}">
                <a16:creationId xmlns:a16="http://schemas.microsoft.com/office/drawing/2014/main" id="{193D7442-2FB2-2D7E-0C88-E4B2D23A2A0E}"/>
              </a:ext>
            </a:extLst>
          </p:cNvPr>
          <p:cNvSpPr/>
          <p:nvPr/>
        </p:nvSpPr>
        <p:spPr>
          <a:xfrm>
            <a:off x="3699051" y="5538705"/>
            <a:ext cx="8074061" cy="1143177"/>
          </a:xfrm>
          <a:prstGeom prst="roundRect">
            <a:avLst>
              <a:gd name="adj" fmla="val 12320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Per le sole società di capitali è prevista la possibilità di accedere alla linea “Nuova Sabatini Capitalizzazione”, che riconosce un </a:t>
            </a:r>
            <a:r>
              <a:rPr lang="it-IT" b="1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contributo maggiorato rispetto alla misura ordinaria</a:t>
            </a:r>
            <a:r>
              <a:rPr lang="it-IT" dirty="0">
                <a:solidFill>
                  <a:schemeClr val="bg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a condizione che siano accompagnati da un contestuale aumento del capitale sociale.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7F03746-9E33-25E3-B0E9-5355C7204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32" y="1614532"/>
            <a:ext cx="2770622" cy="668837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827D1D7-DFB2-9B33-4FE3-B23E97FEC77A}"/>
              </a:ext>
            </a:extLst>
          </p:cNvPr>
          <p:cNvSpPr txBox="1"/>
          <p:nvPr/>
        </p:nvSpPr>
        <p:spPr>
          <a:xfrm>
            <a:off x="891540" y="1365578"/>
            <a:ext cx="10328148" cy="72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La misura è pensata per le realtà produttive italiane di dimensione contenuta che intendono investire in </a:t>
            </a:r>
            <a:r>
              <a:rPr lang="it-IT" sz="2000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beni strumentali nuovi</a:t>
            </a:r>
            <a:r>
              <a:rPr lang="it-IT" sz="2000" noProof="0" dirty="0">
                <a:latin typeface="Titillium"/>
                <a:ea typeface="Open Sans" pitchFamily="34" charset="-122"/>
                <a:cs typeface="Open Sans" pitchFamily="34" charset="-120"/>
              </a:rPr>
              <a:t>.</a:t>
            </a:r>
            <a:endParaRPr lang="it-IT" sz="2000" noProof="0" dirty="0">
              <a:latin typeface="Titillium"/>
            </a:endParaRP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AA011231-0771-B832-ABB3-CC278981143B}"/>
              </a:ext>
            </a:extLst>
          </p:cNvPr>
          <p:cNvGrpSpPr/>
          <p:nvPr/>
        </p:nvGrpSpPr>
        <p:grpSpPr>
          <a:xfrm>
            <a:off x="376559" y="2452824"/>
            <a:ext cx="3054284" cy="696341"/>
            <a:chOff x="354632" y="2255123"/>
            <a:chExt cx="3054284" cy="696341"/>
          </a:xfrm>
        </p:grpSpPr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BF5A75A5-5CFB-9F06-CE02-36991348FC89}"/>
                </a:ext>
              </a:extLst>
            </p:cNvPr>
            <p:cNvSpPr txBox="1"/>
            <p:nvPr/>
          </p:nvSpPr>
          <p:spPr>
            <a:xfrm>
              <a:off x="1455578" y="2462687"/>
              <a:ext cx="1953338" cy="3524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it-IT" sz="2000" b="1" dirty="0">
                  <a:latin typeface="Titillium"/>
                  <a:cs typeface="Arial" panose="020B0604020202020204" pitchFamily="34" charset="0"/>
                </a:rPr>
                <a:t>Destinatari</a:t>
              </a:r>
              <a:endParaRPr lang="it-IT" sz="2000" dirty="0">
                <a:latin typeface="Titillium"/>
                <a:cs typeface="Arial" panose="020B0604020202020204" pitchFamily="34" charset="0"/>
              </a:endParaRPr>
            </a:p>
          </p:txBody>
        </p:sp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E531ECBA-D8F1-9054-5709-C1A7517E10B8}"/>
                </a:ext>
              </a:extLst>
            </p:cNvPr>
            <p:cNvGrpSpPr/>
            <p:nvPr/>
          </p:nvGrpSpPr>
          <p:grpSpPr>
            <a:xfrm>
              <a:off x="354632" y="2362393"/>
              <a:ext cx="1046412" cy="589071"/>
              <a:chOff x="7893698" y="1047627"/>
              <a:chExt cx="1320963" cy="526476"/>
            </a:xfrm>
          </p:grpSpPr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43245BC9-41D0-E64A-8097-F6FDA0B4DD98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" name="Rettangolo con angoli arrotondati 10">
                <a:extLst>
                  <a:ext uri="{FF2B5EF4-FFF2-40B4-BE49-F238E27FC236}">
                    <a16:creationId xmlns:a16="http://schemas.microsoft.com/office/drawing/2014/main" id="{77424107-99DC-9F2B-A9F7-DE76CA1EEB8A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37" name="Elemento grafico 36" descr="Fabbrica con riempimento a tinta unita">
              <a:extLst>
                <a:ext uri="{FF2B5EF4-FFF2-40B4-BE49-F238E27FC236}">
                  <a16:creationId xmlns:a16="http://schemas.microsoft.com/office/drawing/2014/main" id="{AEBCCF29-CDE8-7FE4-88D7-87FB678B47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9785" y="2255123"/>
              <a:ext cx="688856" cy="688856"/>
            </a:xfrm>
            <a:prstGeom prst="rect">
              <a:avLst/>
            </a:prstGeom>
          </p:spPr>
        </p:pic>
      </p:grp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0ECB002D-157C-DC22-6F45-8363C8E60813}"/>
              </a:ext>
            </a:extLst>
          </p:cNvPr>
          <p:cNvGrpSpPr/>
          <p:nvPr/>
        </p:nvGrpSpPr>
        <p:grpSpPr>
          <a:xfrm>
            <a:off x="360962" y="3577981"/>
            <a:ext cx="3108278" cy="596652"/>
            <a:chOff x="360962" y="3387481"/>
            <a:chExt cx="3108278" cy="596652"/>
          </a:xfrm>
        </p:grpSpPr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56403D1F-9912-A184-4A9B-004F82FC40A2}"/>
                </a:ext>
              </a:extLst>
            </p:cNvPr>
            <p:cNvSpPr txBox="1"/>
            <p:nvPr/>
          </p:nvSpPr>
          <p:spPr>
            <a:xfrm>
              <a:off x="1515902" y="3482089"/>
              <a:ext cx="195333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it-IT" sz="2000" i="0" dirty="0">
                  <a:latin typeface="Titillium"/>
                </a:rPr>
                <a:t>Requisiti</a:t>
              </a:r>
            </a:p>
          </p:txBody>
        </p:sp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BDE47311-6C90-6850-F71D-079D3D4B8D62}"/>
                </a:ext>
              </a:extLst>
            </p:cNvPr>
            <p:cNvGrpSpPr/>
            <p:nvPr/>
          </p:nvGrpSpPr>
          <p:grpSpPr>
            <a:xfrm>
              <a:off x="360962" y="3387481"/>
              <a:ext cx="1046412" cy="589071"/>
              <a:chOff x="7893698" y="1047627"/>
              <a:chExt cx="1320963" cy="526476"/>
            </a:xfrm>
          </p:grpSpPr>
          <p:sp>
            <p:nvSpPr>
              <p:cNvPr id="14" name="Rettangolo con angoli arrotondati 13">
                <a:extLst>
                  <a:ext uri="{FF2B5EF4-FFF2-40B4-BE49-F238E27FC236}">
                    <a16:creationId xmlns:a16="http://schemas.microsoft.com/office/drawing/2014/main" id="{E466560C-C1C4-3E13-A160-C1A2ABD7A89E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5" name="Rettangolo con angoli arrotondati 24">
                <a:extLst>
                  <a:ext uri="{FF2B5EF4-FFF2-40B4-BE49-F238E27FC236}">
                    <a16:creationId xmlns:a16="http://schemas.microsoft.com/office/drawing/2014/main" id="{2A33902A-7BF3-6869-43B2-D69EFD08DC61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40" name="Elemento grafico 39" descr="Elenco con riempimento a tinta unita">
              <a:extLst>
                <a:ext uri="{FF2B5EF4-FFF2-40B4-BE49-F238E27FC236}">
                  <a16:creationId xmlns:a16="http://schemas.microsoft.com/office/drawing/2014/main" id="{A65906E8-17BD-2D22-C3A9-E1407348D8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92363" y="3389041"/>
              <a:ext cx="595092" cy="595092"/>
            </a:xfrm>
            <a:prstGeom prst="rect">
              <a:avLst/>
            </a:prstGeom>
          </p:spPr>
        </p:pic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819E44F8-203F-6520-B622-F2BCBC9EC1F3}"/>
              </a:ext>
            </a:extLst>
          </p:cNvPr>
          <p:cNvGrpSpPr/>
          <p:nvPr/>
        </p:nvGrpSpPr>
        <p:grpSpPr>
          <a:xfrm>
            <a:off x="383092" y="4643499"/>
            <a:ext cx="2759725" cy="622717"/>
            <a:chOff x="383092" y="4452999"/>
            <a:chExt cx="2759725" cy="622717"/>
          </a:xfrm>
        </p:grpSpPr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75A530DD-6B08-7DF0-EBAA-67734DFF2D98}"/>
                </a:ext>
              </a:extLst>
            </p:cNvPr>
            <p:cNvSpPr txBox="1"/>
            <p:nvPr/>
          </p:nvSpPr>
          <p:spPr>
            <a:xfrm>
              <a:off x="1452529" y="4564302"/>
              <a:ext cx="169028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/>
              <a:r>
                <a:rPr lang="it-IT" sz="2000" i="0" dirty="0">
                  <a:latin typeface="Titillium"/>
                </a:rPr>
                <a:t>Settori esclusi</a:t>
              </a:r>
            </a:p>
          </p:txBody>
        </p: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CEFAC8E5-6417-75CA-C145-4A9452A7368A}"/>
                </a:ext>
              </a:extLst>
            </p:cNvPr>
            <p:cNvGrpSpPr/>
            <p:nvPr/>
          </p:nvGrpSpPr>
          <p:grpSpPr>
            <a:xfrm>
              <a:off x="383092" y="4476013"/>
              <a:ext cx="1046412" cy="589071"/>
              <a:chOff x="7893698" y="1047627"/>
              <a:chExt cx="1320963" cy="526476"/>
            </a:xfrm>
          </p:grpSpPr>
          <p:sp>
            <p:nvSpPr>
              <p:cNvPr id="7" name="Rettangolo con angoli arrotondati 6">
                <a:extLst>
                  <a:ext uri="{FF2B5EF4-FFF2-40B4-BE49-F238E27FC236}">
                    <a16:creationId xmlns:a16="http://schemas.microsoft.com/office/drawing/2014/main" id="{32C1DB18-C155-5B5C-7636-249AD7E7BDA3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1" name="Rettangolo con angoli arrotondati 20">
                <a:extLst>
                  <a:ext uri="{FF2B5EF4-FFF2-40B4-BE49-F238E27FC236}">
                    <a16:creationId xmlns:a16="http://schemas.microsoft.com/office/drawing/2014/main" id="{1334550B-28B7-9D18-A04B-8B4142B4FAD7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pic>
          <p:nvPicPr>
            <p:cNvPr id="46" name="Elemento grafico 45" descr="Segnale di divieto con riempimento a tinta unita">
              <a:extLst>
                <a:ext uri="{FF2B5EF4-FFF2-40B4-BE49-F238E27FC236}">
                  <a16:creationId xmlns:a16="http://schemas.microsoft.com/office/drawing/2014/main" id="{EE249D27-5981-059A-7934-89447FFC08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14066" y="4452999"/>
              <a:ext cx="622717" cy="622717"/>
            </a:xfrm>
            <a:prstGeom prst="rect">
              <a:avLst/>
            </a:prstGeom>
          </p:spPr>
        </p:pic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D41F2B75-A4E4-2E4C-40E2-055217898580}"/>
              </a:ext>
            </a:extLst>
          </p:cNvPr>
          <p:cNvGrpSpPr/>
          <p:nvPr/>
        </p:nvGrpSpPr>
        <p:grpSpPr>
          <a:xfrm>
            <a:off x="405778" y="5709653"/>
            <a:ext cx="3189491" cy="612250"/>
            <a:chOff x="405778" y="5519153"/>
            <a:chExt cx="3189491" cy="612250"/>
          </a:xfrm>
        </p:grpSpPr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87CC8C8-56C2-AB01-EE3E-5ED6709F82CC}"/>
                </a:ext>
              </a:extLst>
            </p:cNvPr>
            <p:cNvSpPr txBox="1"/>
            <p:nvPr/>
          </p:nvSpPr>
          <p:spPr>
            <a:xfrm>
              <a:off x="1510110" y="5519153"/>
              <a:ext cx="2085159" cy="608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>
                <a:lnSpc>
                  <a:spcPts val="2000"/>
                </a:lnSpc>
              </a:pPr>
              <a:r>
                <a:rPr lang="it-IT" sz="2000" i="0" dirty="0">
                  <a:latin typeface="Titillium"/>
                </a:rPr>
                <a:t>Linea Capitalizzazione</a:t>
              </a:r>
            </a:p>
          </p:txBody>
        </p: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9CB85FF3-1CC7-7010-26B3-22CCC7D07F8B}"/>
                </a:ext>
              </a:extLst>
            </p:cNvPr>
            <p:cNvGrpSpPr/>
            <p:nvPr/>
          </p:nvGrpSpPr>
          <p:grpSpPr>
            <a:xfrm>
              <a:off x="405778" y="5542332"/>
              <a:ext cx="1046412" cy="589071"/>
              <a:chOff x="7893698" y="1047627"/>
              <a:chExt cx="1320963" cy="526476"/>
            </a:xfrm>
          </p:grpSpPr>
          <p:sp>
            <p:nvSpPr>
              <p:cNvPr id="34" name="Rettangolo con angoli arrotondati 33">
                <a:extLst>
                  <a:ext uri="{FF2B5EF4-FFF2-40B4-BE49-F238E27FC236}">
                    <a16:creationId xmlns:a16="http://schemas.microsoft.com/office/drawing/2014/main" id="{6613437E-09BE-D7B5-B968-960705C2BD0B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Rettangolo con angoli arrotondati 34">
                <a:extLst>
                  <a:ext uri="{FF2B5EF4-FFF2-40B4-BE49-F238E27FC236}">
                    <a16:creationId xmlns:a16="http://schemas.microsoft.com/office/drawing/2014/main" id="{4C261A6A-EB27-4F4D-05BB-C41C1582A0C0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pic>
          <p:nvPicPr>
            <p:cNvPr id="52" name="Elemento grafico 51" descr="Grafico a barre con andamento ascendente con riempimento a tinta unita">
              <a:extLst>
                <a:ext uri="{FF2B5EF4-FFF2-40B4-BE49-F238E27FC236}">
                  <a16:creationId xmlns:a16="http://schemas.microsoft.com/office/drawing/2014/main" id="{F6D0A619-9879-594F-3E64-1C5CAD4E79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30698" y="5545037"/>
              <a:ext cx="581220" cy="581220"/>
            </a:xfrm>
            <a:prstGeom prst="rect">
              <a:avLst/>
            </a:prstGeom>
          </p:spPr>
        </p:pic>
      </p:grpSp>
      <p:sp>
        <p:nvSpPr>
          <p:cNvPr id="8" name="Freeform 2">
            <a:extLst>
              <a:ext uri="{FF2B5EF4-FFF2-40B4-BE49-F238E27FC236}">
                <a16:creationId xmlns:a16="http://schemas.microsoft.com/office/drawing/2014/main" id="{77D4AD58-F1E2-D162-0AB6-921ADA12B77B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0241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0E16-FA34-3CE6-494D-7BFF78189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B3F9E1B3-7363-0A92-7B61-3385DCEB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650" y="1349247"/>
            <a:ext cx="1937321" cy="467676"/>
          </a:xfrm>
          <a:prstGeom prst="rect">
            <a:avLst/>
          </a:prstGeom>
        </p:spPr>
      </p:pic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B78D6F25-59D1-B7E0-95B3-EAE8C6912074}"/>
              </a:ext>
            </a:extLst>
          </p:cNvPr>
          <p:cNvSpPr/>
          <p:nvPr/>
        </p:nvSpPr>
        <p:spPr>
          <a:xfrm>
            <a:off x="3675026" y="2913158"/>
            <a:ext cx="8074061" cy="787844"/>
          </a:xfrm>
          <a:prstGeom prst="roundRect">
            <a:avLst>
              <a:gd name="adj" fmla="val 9405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C354E866-12B9-4117-BC79-945F5284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8243" y="6235623"/>
            <a:ext cx="3363098" cy="365125"/>
          </a:xfrm>
        </p:spPr>
        <p:txBody>
          <a:bodyPr/>
          <a:lstStyle/>
          <a:p>
            <a:fld id="{39D745AB-42C3-544A-9F83-94EFDB110851}" type="slidenum">
              <a:rPr lang="it-IT" smtClean="0"/>
              <a:t>7</a:t>
            </a:fld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F1E587E-A55A-2AE8-D301-93680FC7C2E1}"/>
              </a:ext>
            </a:extLst>
          </p:cNvPr>
          <p:cNvSpPr txBox="1"/>
          <p:nvPr/>
        </p:nvSpPr>
        <p:spPr>
          <a:xfrm>
            <a:off x="4607479" y="3930779"/>
            <a:ext cx="17237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 dirty="0">
                <a:solidFill>
                  <a:schemeClr val="bg1"/>
                </a:solidFill>
                <a:latin typeface="+mn-lt"/>
              </a:rPr>
              <a:t>Società di capitali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B1296CF-609B-C945-D6EC-1D370E8D830A}"/>
              </a:ext>
            </a:extLst>
          </p:cNvPr>
          <p:cNvSpPr txBox="1"/>
          <p:nvPr/>
        </p:nvSpPr>
        <p:spPr>
          <a:xfrm>
            <a:off x="3763456" y="5147219"/>
            <a:ext cx="36555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In data antecedente al 1 Gennaio 2020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CCB0F7E-096E-B2CD-7FD9-B18A6E99F93D}"/>
              </a:ext>
            </a:extLst>
          </p:cNvPr>
          <p:cNvSpPr txBox="1"/>
          <p:nvPr/>
        </p:nvSpPr>
        <p:spPr>
          <a:xfrm>
            <a:off x="7502650" y="3940385"/>
            <a:ext cx="30639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Società di persone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5BFFCB9-5EF2-AF51-9929-99192AF1CABB}"/>
              </a:ext>
            </a:extLst>
          </p:cNvPr>
          <p:cNvSpPr txBox="1"/>
          <p:nvPr/>
        </p:nvSpPr>
        <p:spPr>
          <a:xfrm>
            <a:off x="4607479" y="4294741"/>
            <a:ext cx="187067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Ditte individuali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2A229035-DA5A-B7F6-845A-B44F7D76BA1C}"/>
              </a:ext>
            </a:extLst>
          </p:cNvPr>
          <p:cNvSpPr txBox="1"/>
          <p:nvPr/>
        </p:nvSpPr>
        <p:spPr>
          <a:xfrm>
            <a:off x="7508168" y="4311356"/>
            <a:ext cx="33292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it-IT" sz="1600" i="0">
                <a:solidFill>
                  <a:schemeClr val="bg1"/>
                </a:solidFill>
                <a:latin typeface="+mn-lt"/>
              </a:rPr>
              <a:t>ETS iscritti al REA ed al RUNTS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3B2613E2-1A42-ED0E-AB04-1ACB386098EC}"/>
              </a:ext>
            </a:extLst>
          </p:cNvPr>
          <p:cNvSpPr txBox="1"/>
          <p:nvPr/>
        </p:nvSpPr>
        <p:spPr>
          <a:xfrm>
            <a:off x="3734530" y="2965313"/>
            <a:ext cx="8014557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ts val="2000"/>
              </a:lnSpc>
            </a:pPr>
            <a:r>
              <a:rPr lang="it-IT" b="0" i="0" noProof="0" dirty="0">
                <a:solidFill>
                  <a:schemeClr val="bg1"/>
                </a:solidFill>
                <a:latin typeface="Titillium"/>
              </a:rPr>
              <a:t>Macchinari, impianti e attrezzature </a:t>
            </a:r>
            <a:r>
              <a:rPr lang="it-IT" i="0" noProof="0" dirty="0">
                <a:solidFill>
                  <a:schemeClr val="bg1"/>
                </a:solidFill>
                <a:latin typeface="Titillium"/>
              </a:rPr>
              <a:t>nuovi di fabbrica </a:t>
            </a:r>
            <a:r>
              <a:rPr lang="it-IT" b="0" i="0" noProof="0" dirty="0">
                <a:solidFill>
                  <a:schemeClr val="bg1"/>
                </a:solidFill>
                <a:latin typeface="Titillium"/>
              </a:rPr>
              <a:t>destinati all'attività produttiva, inclusi sistemi di automazione industriale.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8F7ECAA-8B72-2289-1449-96B824F44B07}"/>
              </a:ext>
            </a:extLst>
          </p:cNvPr>
          <p:cNvSpPr txBox="1"/>
          <p:nvPr/>
        </p:nvSpPr>
        <p:spPr>
          <a:xfrm>
            <a:off x="1866904" y="238492"/>
            <a:ext cx="4916317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lvl="1">
              <a:lnSpc>
                <a:spcPct val="150000"/>
              </a:lnSpc>
              <a:tabLst>
                <a:tab pos="1966913" algn="l"/>
              </a:tabLst>
            </a:pPr>
            <a:r>
              <a:rPr lang="it-IT" sz="2400" b="1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Cosa si può finanziare?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44D2774-F60C-3A0D-93EA-947D98A5AC08}"/>
              </a:ext>
            </a:extLst>
          </p:cNvPr>
          <p:cNvSpPr txBox="1"/>
          <p:nvPr/>
        </p:nvSpPr>
        <p:spPr>
          <a:xfrm>
            <a:off x="838763" y="1349247"/>
            <a:ext cx="10264666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 beni ammissibili devono essere </a:t>
            </a:r>
            <a:r>
              <a:rPr lang="it-IT" sz="2000" b="1" dirty="0">
                <a:solidFill>
                  <a:srgbClr val="007C57"/>
                </a:solidFill>
                <a:latin typeface="Titillium"/>
                <a:ea typeface="Open Sans" pitchFamily="34" charset="-122"/>
                <a:cs typeface="Open Sans" pitchFamily="34" charset="-120"/>
              </a:rPr>
              <a:t>nuovi di fabbrica </a:t>
            </a:r>
            <a:r>
              <a:rPr lang="it-IT" sz="200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e funzionali all'attività produttiva dell'impresa. Sono esclusi i beni usati, le manutenzioni ordinarie e i beni immobili.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FFB7A62E-9D2F-2F3F-6B37-85B56F1CCB88}"/>
              </a:ext>
            </a:extLst>
          </p:cNvPr>
          <p:cNvSpPr/>
          <p:nvPr/>
        </p:nvSpPr>
        <p:spPr>
          <a:xfrm>
            <a:off x="3677280" y="3910137"/>
            <a:ext cx="8074061" cy="787844"/>
          </a:xfrm>
          <a:prstGeom prst="roundRect">
            <a:avLst>
              <a:gd name="adj" fmla="val 7085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Software, sistemi IT, hardware avanzato e tecnologie dell'</a:t>
            </a:r>
            <a:r>
              <a:rPr lang="it-IT" b="1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Industria 4.0</a:t>
            </a:r>
            <a:r>
              <a:rPr lang="it-IT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: IoT, big data, robotica avanzata, cybersicurezza, cloud computing.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05E4DEB2-1FD2-FB10-959F-641D825D8ED6}"/>
              </a:ext>
            </a:extLst>
          </p:cNvPr>
          <p:cNvSpPr/>
          <p:nvPr/>
        </p:nvSpPr>
        <p:spPr>
          <a:xfrm>
            <a:off x="3677280" y="4891796"/>
            <a:ext cx="8074061" cy="787844"/>
          </a:xfrm>
          <a:prstGeom prst="roundRect">
            <a:avLst>
              <a:gd name="adj" fmla="val 10566"/>
            </a:avLst>
          </a:prstGeom>
          <a:solidFill>
            <a:srgbClr val="007859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Investimenti in beni a </a:t>
            </a:r>
            <a:r>
              <a:rPr lang="it-IT" b="1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basso impatto ambientale</a:t>
            </a:r>
            <a:r>
              <a:rPr lang="it-IT" noProof="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, efficienza energetica e transizione ecologica, che beneficiano dell'aliquota maggiorata al 3,575%.</a:t>
            </a:r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EAD8689F-CA16-6733-11E8-E6D3382F01C9}"/>
              </a:ext>
            </a:extLst>
          </p:cNvPr>
          <p:cNvGrpSpPr/>
          <p:nvPr/>
        </p:nvGrpSpPr>
        <p:grpSpPr>
          <a:xfrm>
            <a:off x="359918" y="4878383"/>
            <a:ext cx="2779788" cy="599889"/>
            <a:chOff x="359918" y="4466994"/>
            <a:chExt cx="2779788" cy="599889"/>
          </a:xfrm>
        </p:grpSpPr>
        <p:grpSp>
          <p:nvGrpSpPr>
            <p:cNvPr id="26" name="Gruppo 25">
              <a:extLst>
                <a:ext uri="{FF2B5EF4-FFF2-40B4-BE49-F238E27FC236}">
                  <a16:creationId xmlns:a16="http://schemas.microsoft.com/office/drawing/2014/main" id="{2973FE77-4BBA-905F-ECE6-2B33BB7A2E0E}"/>
                </a:ext>
              </a:extLst>
            </p:cNvPr>
            <p:cNvGrpSpPr/>
            <p:nvPr/>
          </p:nvGrpSpPr>
          <p:grpSpPr>
            <a:xfrm>
              <a:off x="359918" y="4477812"/>
              <a:ext cx="1046412" cy="589071"/>
              <a:chOff x="7893698" y="1047627"/>
              <a:chExt cx="1320963" cy="526476"/>
            </a:xfrm>
          </p:grpSpPr>
          <p:sp>
            <p:nvSpPr>
              <p:cNvPr id="32" name="Rettangolo con angoli arrotondati 31">
                <a:extLst>
                  <a:ext uri="{FF2B5EF4-FFF2-40B4-BE49-F238E27FC236}">
                    <a16:creationId xmlns:a16="http://schemas.microsoft.com/office/drawing/2014/main" id="{74416D31-F73F-6063-4B87-C81CA58F8FEF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3" name="Rettangolo con angoli arrotondati 32">
                <a:extLst>
                  <a:ext uri="{FF2B5EF4-FFF2-40B4-BE49-F238E27FC236}">
                    <a16:creationId xmlns:a16="http://schemas.microsoft.com/office/drawing/2014/main" id="{632B9AF9-3396-91EF-4C51-BF1221BB84CF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245DBBA-02ED-0E82-9893-33CD7D66270B}"/>
                </a:ext>
              </a:extLst>
            </p:cNvPr>
            <p:cNvSpPr txBox="1"/>
            <p:nvPr/>
          </p:nvSpPr>
          <p:spPr>
            <a:xfrm>
              <a:off x="1449418" y="4674274"/>
              <a:ext cx="1690288" cy="3524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>
                <a:lnSpc>
                  <a:spcPts val="2000"/>
                </a:lnSpc>
              </a:pPr>
              <a:r>
                <a:rPr lang="it-IT" sz="2000" i="0" dirty="0">
                  <a:latin typeface="Titillium"/>
                </a:rPr>
                <a:t>Beni green</a:t>
              </a:r>
            </a:p>
          </p:txBody>
        </p:sp>
        <p:pic>
          <p:nvPicPr>
            <p:cNvPr id="51" name="Elemento grafico 50" descr="Sostenibilità con riempimento a tinta unita">
              <a:extLst>
                <a:ext uri="{FF2B5EF4-FFF2-40B4-BE49-F238E27FC236}">
                  <a16:creationId xmlns:a16="http://schemas.microsoft.com/office/drawing/2014/main" id="{93C9593F-5523-4640-A335-2D69BD804C4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0832" y="4466994"/>
              <a:ext cx="581220" cy="581220"/>
            </a:xfrm>
            <a:prstGeom prst="rect">
              <a:avLst/>
            </a:prstGeom>
          </p:spPr>
        </p:pic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C18D0815-10DB-4672-77C9-6921182DFE4D}"/>
              </a:ext>
            </a:extLst>
          </p:cNvPr>
          <p:cNvGrpSpPr/>
          <p:nvPr/>
        </p:nvGrpSpPr>
        <p:grpSpPr>
          <a:xfrm>
            <a:off x="360962" y="3883819"/>
            <a:ext cx="3041794" cy="690000"/>
            <a:chOff x="360962" y="3472430"/>
            <a:chExt cx="3041794" cy="690000"/>
          </a:xfrm>
        </p:grpSpPr>
        <p:grpSp>
          <p:nvGrpSpPr>
            <p:cNvPr id="13" name="Gruppo 12">
              <a:extLst>
                <a:ext uri="{FF2B5EF4-FFF2-40B4-BE49-F238E27FC236}">
                  <a16:creationId xmlns:a16="http://schemas.microsoft.com/office/drawing/2014/main" id="{B5DFA716-2255-9743-793A-4E2424007E1A}"/>
                </a:ext>
              </a:extLst>
            </p:cNvPr>
            <p:cNvGrpSpPr/>
            <p:nvPr/>
          </p:nvGrpSpPr>
          <p:grpSpPr>
            <a:xfrm>
              <a:off x="360962" y="3528996"/>
              <a:ext cx="1046412" cy="589071"/>
              <a:chOff x="7893698" y="1047627"/>
              <a:chExt cx="1320963" cy="526476"/>
            </a:xfrm>
          </p:grpSpPr>
          <p:sp>
            <p:nvSpPr>
              <p:cNvPr id="14" name="Rettangolo con angoli arrotondati 13">
                <a:extLst>
                  <a:ext uri="{FF2B5EF4-FFF2-40B4-BE49-F238E27FC236}">
                    <a16:creationId xmlns:a16="http://schemas.microsoft.com/office/drawing/2014/main" id="{F3FFF21C-D7DA-88F5-02D8-17E28FB65F3A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5" name="Rettangolo con angoli arrotondati 24">
                <a:extLst>
                  <a:ext uri="{FF2B5EF4-FFF2-40B4-BE49-F238E27FC236}">
                    <a16:creationId xmlns:a16="http://schemas.microsoft.com/office/drawing/2014/main" id="{61B3C33F-DCF5-BDDE-3E0D-7D062E015615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A5CDB0F3-C577-81D0-DE83-D53FC36096DB}"/>
                </a:ext>
              </a:extLst>
            </p:cNvPr>
            <p:cNvSpPr txBox="1"/>
            <p:nvPr/>
          </p:nvSpPr>
          <p:spPr>
            <a:xfrm>
              <a:off x="1449418" y="3519390"/>
              <a:ext cx="1953338" cy="608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defRPr b="1" i="1"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pPr algn="l">
                <a:lnSpc>
                  <a:spcPts val="2000"/>
                </a:lnSpc>
              </a:pPr>
              <a:r>
                <a:rPr lang="it-IT" sz="2000" i="0" dirty="0">
                  <a:latin typeface="Titillium"/>
                </a:rPr>
                <a:t>Tecnologie digitali 4.0</a:t>
              </a:r>
            </a:p>
          </p:txBody>
        </p:sp>
        <p:pic>
          <p:nvPicPr>
            <p:cNvPr id="55" name="Elemento grafico 54" descr="Internet delle cose con riempimento a tinta unita">
              <a:extLst>
                <a:ext uri="{FF2B5EF4-FFF2-40B4-BE49-F238E27FC236}">
                  <a16:creationId xmlns:a16="http://schemas.microsoft.com/office/drawing/2014/main" id="{909AC518-F810-58D8-DB95-4DF0B54969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4933" y="3472430"/>
              <a:ext cx="690000" cy="690000"/>
            </a:xfrm>
            <a:prstGeom prst="rect">
              <a:avLst/>
            </a:prstGeom>
          </p:spPr>
        </p:pic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90A246F2-FBCC-A660-89A8-40E15FE38CD4}"/>
              </a:ext>
            </a:extLst>
          </p:cNvPr>
          <p:cNvGrpSpPr/>
          <p:nvPr/>
        </p:nvGrpSpPr>
        <p:grpSpPr>
          <a:xfrm>
            <a:off x="354632" y="2917242"/>
            <a:ext cx="3076211" cy="760078"/>
            <a:chOff x="354632" y="2505853"/>
            <a:chExt cx="3076211" cy="760078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83538C14-758E-49DE-D19A-316ACAC39DC4}"/>
                </a:ext>
              </a:extLst>
            </p:cNvPr>
            <p:cNvGrpSpPr/>
            <p:nvPr/>
          </p:nvGrpSpPr>
          <p:grpSpPr>
            <a:xfrm>
              <a:off x="354632" y="2601880"/>
              <a:ext cx="1046412" cy="589071"/>
              <a:chOff x="7893698" y="1047627"/>
              <a:chExt cx="1320963" cy="526476"/>
            </a:xfrm>
          </p:grpSpPr>
          <p:sp>
            <p:nvSpPr>
              <p:cNvPr id="10" name="Rettangolo con angoli arrotondati 9">
                <a:extLst>
                  <a:ext uri="{FF2B5EF4-FFF2-40B4-BE49-F238E27FC236}">
                    <a16:creationId xmlns:a16="http://schemas.microsoft.com/office/drawing/2014/main" id="{1BB726DE-9064-61A9-8EAA-8E87E569C7B2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1" name="Rettangolo con angoli arrotondati 10">
                <a:extLst>
                  <a:ext uri="{FF2B5EF4-FFF2-40B4-BE49-F238E27FC236}">
                    <a16:creationId xmlns:a16="http://schemas.microsoft.com/office/drawing/2014/main" id="{49D5E2DF-3252-A57A-CC41-C66749F53989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45DC559E-3B1D-C788-6536-61140BBF5664}"/>
                </a:ext>
              </a:extLst>
            </p:cNvPr>
            <p:cNvSpPr txBox="1"/>
            <p:nvPr/>
          </p:nvSpPr>
          <p:spPr>
            <a:xfrm>
              <a:off x="1477505" y="2603230"/>
              <a:ext cx="1953338" cy="608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it-IT" sz="2000" b="1" dirty="0">
                  <a:latin typeface="Titillium"/>
                  <a:cs typeface="Arial" panose="020B0604020202020204" pitchFamily="34" charset="0"/>
                </a:rPr>
                <a:t>Macchinari e impianti</a:t>
              </a:r>
            </a:p>
          </p:txBody>
        </p:sp>
        <p:pic>
          <p:nvPicPr>
            <p:cNvPr id="57" name="Elemento grafico 56" descr="Bulldozer con riempimento a tinta unita">
              <a:extLst>
                <a:ext uri="{FF2B5EF4-FFF2-40B4-BE49-F238E27FC236}">
                  <a16:creationId xmlns:a16="http://schemas.microsoft.com/office/drawing/2014/main" id="{3E30D3C2-D958-10F6-6306-E4272F6176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80718" y="2505853"/>
              <a:ext cx="760078" cy="760078"/>
            </a:xfrm>
            <a:prstGeom prst="rect">
              <a:avLst/>
            </a:prstGeom>
          </p:spPr>
        </p:pic>
      </p:grpSp>
      <p:sp>
        <p:nvSpPr>
          <p:cNvPr id="5" name="Freeform 2">
            <a:extLst>
              <a:ext uri="{FF2B5EF4-FFF2-40B4-BE49-F238E27FC236}">
                <a16:creationId xmlns:a16="http://schemas.microsoft.com/office/drawing/2014/main" id="{B6E99CCB-1D1E-78EC-14AA-339C5439B9FB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406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20B7A51-6CC6-D041-DAC6-6A845D883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605" y="3478981"/>
            <a:ext cx="1794443" cy="496695"/>
          </a:xfrm>
          <a:prstGeom prst="rect">
            <a:avLst/>
          </a:prstGeom>
        </p:spPr>
      </p:pic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2CCDA16-FF8C-AA50-D0FF-BC1E92DD378A}"/>
              </a:ext>
            </a:extLst>
          </p:cNvPr>
          <p:cNvSpPr/>
          <p:nvPr/>
        </p:nvSpPr>
        <p:spPr>
          <a:xfrm>
            <a:off x="852922" y="2490226"/>
            <a:ext cx="4915202" cy="3757410"/>
          </a:xfrm>
          <a:prstGeom prst="roundRect">
            <a:avLst>
              <a:gd name="adj" fmla="val 14048"/>
            </a:avLst>
          </a:prstGeom>
          <a:noFill/>
          <a:ln w="28575">
            <a:solidFill>
              <a:srgbClr val="007C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it-IT" sz="1600" dirty="0">
              <a:solidFill>
                <a:schemeClr val="tx1"/>
              </a:solidFill>
              <a:latin typeface="Titillium"/>
            </a:endParaRPr>
          </a:p>
          <a:p>
            <a:pPr algn="just"/>
            <a:endParaRPr lang="it-IT" sz="1600" dirty="0">
              <a:solidFill>
                <a:schemeClr val="tx1"/>
              </a:solidFill>
              <a:latin typeface="Titillium"/>
            </a:endParaRPr>
          </a:p>
          <a:p>
            <a:pPr algn="just"/>
            <a:r>
              <a:rPr lang="it-IT" sz="1600" dirty="0">
                <a:solidFill>
                  <a:schemeClr val="tx1"/>
                </a:solidFill>
                <a:latin typeface="Titillium"/>
              </a:rPr>
              <a:t>Destinato a micro, piccole e medie imprese costituite in forma di </a:t>
            </a:r>
            <a:r>
              <a:rPr lang="it-IT" sz="1600" b="1" dirty="0">
                <a:solidFill>
                  <a:srgbClr val="007C59"/>
                </a:solidFill>
                <a:latin typeface="Titillium"/>
              </a:rPr>
              <a:t>società di capitali</a:t>
            </a:r>
            <a:r>
              <a:rPr lang="it-IT" sz="1600" dirty="0">
                <a:solidFill>
                  <a:srgbClr val="007C59"/>
                </a:solidFill>
                <a:latin typeface="Titillium"/>
              </a:rPr>
              <a:t> </a:t>
            </a:r>
            <a:r>
              <a:rPr lang="it-IT" sz="1600" dirty="0">
                <a:solidFill>
                  <a:schemeClr val="tx1"/>
                </a:solidFill>
                <a:latin typeface="Titillium"/>
              </a:rPr>
              <a:t>(S.r.l., S.p.A.) che deliberano un aumento del capitale sociale pari ad almeno il </a:t>
            </a:r>
            <a:r>
              <a:rPr lang="it-IT" sz="1600" b="1" dirty="0">
                <a:solidFill>
                  <a:srgbClr val="007C59"/>
                </a:solidFill>
                <a:latin typeface="Titillium"/>
              </a:rPr>
              <a:t>30% del finanziamento</a:t>
            </a:r>
            <a:r>
              <a:rPr lang="it-IT" sz="1600" dirty="0">
                <a:solidFill>
                  <a:schemeClr val="tx1"/>
                </a:solidFill>
                <a:latin typeface="Titillium"/>
              </a:rPr>
              <a:t> richiesto.</a:t>
            </a:r>
          </a:p>
          <a:p>
            <a:pPr algn="just">
              <a:buNone/>
            </a:pPr>
            <a:br>
              <a:rPr lang="it-IT" sz="1600" dirty="0">
                <a:solidFill>
                  <a:schemeClr val="tx1"/>
                </a:solidFill>
                <a:latin typeface="Titillium"/>
              </a:rPr>
            </a:br>
            <a:endParaRPr lang="it-IT" sz="1600" dirty="0">
              <a:solidFill>
                <a:schemeClr val="tx1"/>
              </a:solidFill>
              <a:latin typeface="Titillium"/>
            </a:endParaRPr>
          </a:p>
          <a:p>
            <a:pPr algn="just"/>
            <a:r>
              <a:rPr lang="it-IT" sz="1600" dirty="0">
                <a:solidFill>
                  <a:schemeClr val="tx1"/>
                </a:solidFill>
                <a:latin typeface="Titillium"/>
              </a:rPr>
              <a:t>L'operazione deve avvenire contestualmente alla richiesta di agevolazione per rafforzare la struttura finanziaria della PMI.</a:t>
            </a:r>
          </a:p>
          <a:p>
            <a:pPr algn="just">
              <a:buNone/>
            </a:pPr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>
              <a:solidFill>
                <a:schemeClr val="tx1"/>
              </a:solidFill>
              <a:latin typeface="Titillium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B6C8D2A-BBB3-5F98-FA71-DF1954937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06" y="1474254"/>
            <a:ext cx="3409367" cy="668545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7F98F49-10BD-6038-89DC-124B9463A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5277" y="503320"/>
            <a:ext cx="10057939" cy="668545"/>
          </a:xfrm>
        </p:spPr>
        <p:txBody>
          <a:bodyPr anchor="ctr">
            <a:normAutofit fontScale="90000"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Nuova Sabatini Capitalizzazione</a:t>
            </a:r>
            <a:br>
              <a:rPr lang="it-IT" sz="2400" dirty="0">
                <a:solidFill>
                  <a:schemeClr val="bg1"/>
                </a:solidFill>
              </a:rPr>
            </a:br>
            <a:br>
              <a:rPr lang="it-IT" sz="2400" dirty="0">
                <a:solidFill>
                  <a:schemeClr val="bg1"/>
                </a:solidFill>
              </a:rPr>
            </a:b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E83E4E-0E41-2B5F-0D02-0D4E16953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8</a:t>
            </a:fld>
            <a:endParaRPr lang="it-IT" dirty="0"/>
          </a:p>
        </p:txBody>
      </p:sp>
      <p:sp>
        <p:nvSpPr>
          <p:cNvPr id="17" name="Segnaposto contenuto 16">
            <a:extLst>
              <a:ext uri="{FF2B5EF4-FFF2-40B4-BE49-F238E27FC236}">
                <a16:creationId xmlns:a16="http://schemas.microsoft.com/office/drawing/2014/main" id="{6FF2A801-7CF4-6506-C877-555AC21F03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682" y="1587695"/>
            <a:ext cx="11184712" cy="6685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Il </a:t>
            </a:r>
            <a:r>
              <a:rPr lang="it-IT" b="1" dirty="0">
                <a:solidFill>
                  <a:srgbClr val="007C59"/>
                </a:solidFill>
              </a:rPr>
              <a:t>rafforzamento patrimoniale </a:t>
            </a:r>
            <a:r>
              <a:rPr lang="it-IT" dirty="0"/>
              <a:t>delle PMI abbinato al finanziamento per investimenti in beni strumentali, tecnologici ed ecologici.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C1F69DB-05D3-0FF5-D995-D90399658C95}"/>
              </a:ext>
            </a:extLst>
          </p:cNvPr>
          <p:cNvSpPr txBox="1"/>
          <p:nvPr/>
        </p:nvSpPr>
        <p:spPr>
          <a:xfrm>
            <a:off x="865566" y="2756646"/>
            <a:ext cx="4915201" cy="865365"/>
          </a:xfrm>
          <a:prstGeom prst="rect">
            <a:avLst/>
          </a:prstGeom>
          <a:noFill/>
          <a:effectLst>
            <a:glow rad="127000">
              <a:srgbClr val="007C59"/>
            </a:glow>
          </a:effectLst>
        </p:spPr>
        <p:txBody>
          <a:bodyPr wrap="square">
            <a:spAutoFit/>
          </a:bodyPr>
          <a:lstStyle>
            <a:defPPr>
              <a:defRPr lang="it-IT"/>
            </a:defPPr>
            <a:lvl1pPr>
              <a:lnSpc>
                <a:spcPts val="2000"/>
              </a:lnSpc>
              <a:defRPr sz="2000" b="1">
                <a:latin typeface="Titillium"/>
                <a:cs typeface="Arial" panose="020B0604020202020204" pitchFamily="34" charset="0"/>
              </a:defRPr>
            </a:lvl1pPr>
          </a:lstStyle>
          <a:p>
            <a:pPr algn="ctr"/>
            <a:r>
              <a:rPr lang="it-IT" dirty="0">
                <a:solidFill>
                  <a:srgbClr val="007C59"/>
                </a:solidFill>
              </a:rPr>
              <a:t>Aumento di Capitale</a:t>
            </a:r>
          </a:p>
          <a:p>
            <a:pPr algn="ctr"/>
            <a:br>
              <a:rPr lang="it-IT" dirty="0"/>
            </a:br>
            <a:endParaRPr lang="it-IT" dirty="0"/>
          </a:p>
        </p:txBody>
      </p:sp>
      <p:sp useBgFill="1"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67EAD8CB-DFC0-E7CE-81DE-C3AE6CE66287}"/>
              </a:ext>
            </a:extLst>
          </p:cNvPr>
          <p:cNvSpPr/>
          <p:nvPr/>
        </p:nvSpPr>
        <p:spPr>
          <a:xfrm>
            <a:off x="6421302" y="2490225"/>
            <a:ext cx="4915202" cy="3757410"/>
          </a:xfrm>
          <a:prstGeom prst="roundRect">
            <a:avLst>
              <a:gd name="adj" fmla="val 14048"/>
            </a:avLst>
          </a:prstGeom>
          <a:ln w="28575">
            <a:solidFill>
              <a:srgbClr val="007C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pPr algn="just"/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pPr algn="just"/>
            <a:endParaRPr lang="it-IT" sz="1600" dirty="0">
              <a:solidFill>
                <a:schemeClr val="tx1"/>
              </a:solidFill>
              <a:latin typeface="Titillium"/>
            </a:endParaRPr>
          </a:p>
          <a:p>
            <a:pPr algn="just"/>
            <a:r>
              <a:rPr lang="it-IT" sz="1600" dirty="0">
                <a:solidFill>
                  <a:schemeClr val="tx1"/>
                </a:solidFill>
                <a:latin typeface="Titillium"/>
              </a:rPr>
              <a:t>Il capitale di nuova iniezione deve essere strettamente collegato a un programma di acquisto per macchinari, impianti, beni strumentali, hardware, software o tecnologie digitali.</a:t>
            </a:r>
          </a:p>
          <a:p>
            <a:pPr algn="just"/>
            <a:br>
              <a:rPr lang="it-IT" sz="1600" dirty="0">
                <a:solidFill>
                  <a:schemeClr val="tx1"/>
                </a:solidFill>
                <a:latin typeface="Titillium"/>
              </a:rPr>
            </a:br>
            <a:endParaRPr lang="it-IT" sz="1600" dirty="0">
              <a:solidFill>
                <a:schemeClr val="tx1"/>
              </a:solidFill>
              <a:latin typeface="Titillium"/>
            </a:endParaRPr>
          </a:p>
          <a:p>
            <a:pPr algn="just"/>
            <a:r>
              <a:rPr lang="it-IT" sz="1600" dirty="0">
                <a:solidFill>
                  <a:schemeClr val="tx1"/>
                </a:solidFill>
                <a:latin typeface="Titillium"/>
              </a:rPr>
              <a:t>La durata del finanziamento abbinato deve essere di massimo </a:t>
            </a:r>
            <a:r>
              <a:rPr lang="it-IT" sz="1600" b="1" dirty="0">
                <a:solidFill>
                  <a:srgbClr val="007C59"/>
                </a:solidFill>
                <a:latin typeface="Titillium"/>
              </a:rPr>
              <a:t>5 anni</a:t>
            </a:r>
            <a:r>
              <a:rPr lang="it-IT" sz="1600" dirty="0">
                <a:solidFill>
                  <a:schemeClr val="tx1"/>
                </a:solidFill>
                <a:latin typeface="Titillium"/>
              </a:rPr>
              <a:t>, con importo </a:t>
            </a:r>
            <a:r>
              <a:rPr lang="it-IT" sz="1600" b="1" dirty="0">
                <a:solidFill>
                  <a:srgbClr val="007C59"/>
                </a:solidFill>
                <a:latin typeface="Titillium"/>
              </a:rPr>
              <a:t>tra 20.000 € </a:t>
            </a:r>
            <a:r>
              <a:rPr lang="it-IT" sz="1600" dirty="0">
                <a:solidFill>
                  <a:schemeClr val="tx1"/>
                </a:solidFill>
                <a:latin typeface="Titillium"/>
              </a:rPr>
              <a:t>e</a:t>
            </a:r>
            <a:r>
              <a:rPr lang="it-IT" sz="1600" b="1" dirty="0">
                <a:solidFill>
                  <a:srgbClr val="007C59"/>
                </a:solidFill>
                <a:latin typeface="Titillium"/>
              </a:rPr>
              <a:t> 4.000.000 €.</a:t>
            </a:r>
          </a:p>
          <a:p>
            <a:pPr algn="just"/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90719538-53E0-CE39-8765-A263BC69E560}"/>
              </a:ext>
            </a:extLst>
          </p:cNvPr>
          <p:cNvSpPr txBox="1"/>
          <p:nvPr/>
        </p:nvSpPr>
        <p:spPr>
          <a:xfrm>
            <a:off x="6446211" y="2793934"/>
            <a:ext cx="4915203" cy="8653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>
              <a:lnSpc>
                <a:spcPts val="2000"/>
              </a:lnSpc>
              <a:defRPr sz="2000" b="1">
                <a:latin typeface="Titillium"/>
                <a:cs typeface="Arial" panose="020B0604020202020204" pitchFamily="34" charset="0"/>
              </a:defRPr>
            </a:lvl1pPr>
          </a:lstStyle>
          <a:p>
            <a:pPr algn="ctr"/>
            <a:r>
              <a:rPr lang="it-IT" dirty="0">
                <a:solidFill>
                  <a:srgbClr val="007C59"/>
                </a:solidFill>
                <a:highlight>
                  <a:srgbClr val="FFFFFF"/>
                </a:highlight>
              </a:rPr>
              <a:t>Investimenti ammissibili</a:t>
            </a:r>
          </a:p>
          <a:p>
            <a:pPr algn="ctr"/>
            <a:br>
              <a:rPr lang="it-IT" dirty="0">
                <a:solidFill>
                  <a:srgbClr val="007C59"/>
                </a:solidFill>
                <a:highlight>
                  <a:srgbClr val="FFFFFF"/>
                </a:highlight>
              </a:rPr>
            </a:br>
            <a:endParaRPr lang="it-IT" dirty="0">
              <a:solidFill>
                <a:srgbClr val="007C59"/>
              </a:solidFill>
              <a:highlight>
                <a:srgbClr val="FFFFFF"/>
              </a:highlight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E7D32F85-D93D-4408-797A-86DFCA902242}"/>
              </a:ext>
            </a:extLst>
          </p:cNvPr>
          <p:cNvGrpSpPr/>
          <p:nvPr/>
        </p:nvGrpSpPr>
        <p:grpSpPr>
          <a:xfrm>
            <a:off x="1742162" y="2729529"/>
            <a:ext cx="442238" cy="384428"/>
            <a:chOff x="35544" y="2094258"/>
            <a:chExt cx="614986" cy="453629"/>
          </a:xfrm>
        </p:grpSpPr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id="{A8006D72-D067-E522-7555-5421CDD42724}"/>
                </a:ext>
              </a:extLst>
            </p:cNvPr>
            <p:cNvSpPr/>
            <p:nvPr/>
          </p:nvSpPr>
          <p:spPr>
            <a:xfrm rot="20983136">
              <a:off x="35544" y="2094258"/>
              <a:ext cx="614986" cy="45362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9" name="Picture 6">
              <a:extLst>
                <a:ext uri="{FF2B5EF4-FFF2-40B4-BE49-F238E27FC236}">
                  <a16:creationId xmlns:a16="http://schemas.microsoft.com/office/drawing/2014/main" id="{CBE49ECE-D21B-B23E-6635-4797DAFC24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" y="2163173"/>
              <a:ext cx="304898" cy="317602"/>
            </a:xfrm>
            <a:prstGeom prst="rect">
              <a:avLst/>
            </a:prstGeom>
            <a:noFill/>
            <a:ln>
              <a:noFill/>
            </a:ln>
            <a:effectLst>
              <a:glow>
                <a:srgbClr val="007C59"/>
              </a:glow>
            </a:effectLst>
          </p:spPr>
        </p:pic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1F7B818B-C150-676A-995C-6F7D5D4A05DD}"/>
              </a:ext>
            </a:extLst>
          </p:cNvPr>
          <p:cNvGrpSpPr/>
          <p:nvPr/>
        </p:nvGrpSpPr>
        <p:grpSpPr>
          <a:xfrm>
            <a:off x="7073919" y="2775526"/>
            <a:ext cx="443686" cy="366823"/>
            <a:chOff x="5735195" y="2071417"/>
            <a:chExt cx="614986" cy="453629"/>
          </a:xfrm>
        </p:grpSpPr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696CBD40-FACC-019A-6234-5FC4E093C783}"/>
                </a:ext>
              </a:extLst>
            </p:cNvPr>
            <p:cNvSpPr/>
            <p:nvPr/>
          </p:nvSpPr>
          <p:spPr>
            <a:xfrm rot="20983136">
              <a:off x="5735195" y="2071417"/>
              <a:ext cx="614986" cy="45362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4" name="Picture 10">
              <a:extLst>
                <a:ext uri="{FF2B5EF4-FFF2-40B4-BE49-F238E27FC236}">
                  <a16:creationId xmlns:a16="http://schemas.microsoft.com/office/drawing/2014/main" id="{9BCAFE5F-3007-4C5F-2228-3E358CD40F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5613" y="2132639"/>
              <a:ext cx="379813" cy="316511"/>
            </a:xfrm>
            <a:prstGeom prst="rect">
              <a:avLst/>
            </a:prstGeom>
            <a:noFill/>
            <a:effectLst>
              <a:glow>
                <a:srgbClr val="007C59"/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Freeform 2">
            <a:extLst>
              <a:ext uri="{FF2B5EF4-FFF2-40B4-BE49-F238E27FC236}">
                <a16:creationId xmlns:a16="http://schemas.microsoft.com/office/drawing/2014/main" id="{581AF5AA-09E2-3B35-739B-C4B8111E954E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4467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magine 18">
            <a:extLst>
              <a:ext uri="{FF2B5EF4-FFF2-40B4-BE49-F238E27FC236}">
                <a16:creationId xmlns:a16="http://schemas.microsoft.com/office/drawing/2014/main" id="{1F12A1CA-1820-28E9-4C8E-654AED6F7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345" y="4871547"/>
            <a:ext cx="540655" cy="49669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5478A82-520A-033E-66DD-1F841932F87A}"/>
              </a:ext>
            </a:extLst>
          </p:cNvPr>
          <p:cNvSpPr txBox="1"/>
          <p:nvPr/>
        </p:nvSpPr>
        <p:spPr>
          <a:xfrm>
            <a:off x="4648151" y="1648825"/>
            <a:ext cx="276277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7C59"/>
                </a:solidFill>
                <a:latin typeface="Titillium"/>
                <a:cs typeface="Poppins" panose="00000500000000000000" pitchFamily="2" charset="0"/>
              </a:rPr>
              <a:t>Entro 30 gg dalla Concessione</a:t>
            </a:r>
          </a:p>
          <a:p>
            <a:endParaRPr lang="it-IT" sz="1000" dirty="0">
              <a:solidFill>
                <a:schemeClr val="tx1"/>
              </a:solidFill>
              <a:latin typeface="Titillium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dirty="0">
                <a:solidFill>
                  <a:schemeClr val="tx1"/>
                </a:solidFill>
                <a:latin typeface="Titillium"/>
              </a:rPr>
              <a:t>A pena di revoca del contributo statale: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srgbClr val="007C59"/>
                </a:solidFill>
                <a:latin typeface="Titillium"/>
              </a:rPr>
              <a:t>Sottoscrizione</a:t>
            </a:r>
            <a:r>
              <a:rPr lang="it-IT" sz="1400" dirty="0">
                <a:solidFill>
                  <a:srgbClr val="007C59"/>
                </a:solidFill>
                <a:latin typeface="Titillium"/>
              </a:rPr>
              <a:t>: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 L'aumento deliberato deve essere integralmente sottoscritto.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srgbClr val="007C59"/>
                </a:solidFill>
                <a:latin typeface="Titillium"/>
              </a:rPr>
              <a:t>Quota Standard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: Versamento di almeno il </a:t>
            </a:r>
            <a:r>
              <a:rPr lang="it-IT" sz="1400" b="1" dirty="0">
                <a:solidFill>
                  <a:srgbClr val="007C59"/>
                </a:solidFill>
                <a:latin typeface="Titillium"/>
              </a:rPr>
              <a:t>25% dell'aumento 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(più il 100% dell'eventuale sovrapprezzo).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1400" b="1" dirty="0">
                <a:solidFill>
                  <a:srgbClr val="007C59"/>
                </a:solidFill>
                <a:latin typeface="Titillium"/>
              </a:rPr>
              <a:t>Unico Socio / SRLS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: Obbligo di versamento del </a:t>
            </a:r>
            <a:r>
              <a:rPr lang="it-IT" sz="1400" b="1" dirty="0">
                <a:solidFill>
                  <a:srgbClr val="007C59"/>
                </a:solidFill>
                <a:latin typeface="Titillium"/>
              </a:rPr>
              <a:t>100% (intero aumento) 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entro i medesimi 30 giorni.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29C64BC-ACBB-5B80-6BA8-9B36C8427988}"/>
              </a:ext>
            </a:extLst>
          </p:cNvPr>
          <p:cNvSpPr txBox="1"/>
          <p:nvPr/>
        </p:nvSpPr>
        <p:spPr>
          <a:xfrm>
            <a:off x="8249920" y="1648825"/>
            <a:ext cx="26416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0F172A"/>
                </a:solidFill>
                <a:latin typeface="Titillium"/>
                <a:cs typeface="Poppins" panose="00000500000000000000" pitchFamily="2" charset="0"/>
              </a:rPr>
              <a:t> </a:t>
            </a:r>
            <a:r>
              <a:rPr lang="it-IT" b="1" dirty="0">
                <a:solidFill>
                  <a:srgbClr val="007C59"/>
                </a:solidFill>
                <a:latin typeface="Titillium"/>
                <a:cs typeface="Poppins" panose="00000500000000000000" pitchFamily="2" charset="0"/>
              </a:rPr>
              <a:t>Saldo dell’aumento</a:t>
            </a:r>
          </a:p>
          <a:p>
            <a:endParaRPr lang="it-IT" sz="1000" b="1" dirty="0">
              <a:solidFill>
                <a:srgbClr val="0F172A"/>
              </a:solidFill>
              <a:latin typeface="Titillium"/>
              <a:cs typeface="Poppins" panose="00000500000000000000" pitchFamily="2" charset="0"/>
            </a:endParaRPr>
          </a:p>
          <a:p>
            <a:r>
              <a:rPr lang="it-IT" sz="1400" dirty="0">
                <a:solidFill>
                  <a:schemeClr val="tx1"/>
                </a:solidFill>
                <a:latin typeface="Titillium"/>
              </a:rPr>
              <a:t>Da perfezionare nel corso della vita del bando:</a:t>
            </a:r>
          </a:p>
          <a:p>
            <a:endParaRPr lang="it-IT" sz="1100" dirty="0">
              <a:solidFill>
                <a:schemeClr val="tx1"/>
              </a:solidFill>
              <a:latin typeface="Titillium"/>
            </a:endParaRPr>
          </a:p>
          <a:p>
            <a:r>
              <a:rPr lang="it-IT" sz="1400" b="1" dirty="0">
                <a:solidFill>
                  <a:srgbClr val="007C59"/>
                </a:solidFill>
                <a:latin typeface="Titillium"/>
              </a:rPr>
              <a:t>Quota Rimanente (75%)</a:t>
            </a:r>
            <a:r>
              <a:rPr lang="it-IT" sz="1400" b="1" dirty="0">
                <a:solidFill>
                  <a:schemeClr val="tx1"/>
                </a:solidFill>
                <a:latin typeface="Titillium"/>
              </a:rPr>
              <a:t>: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 Deve essere versata prima di presentare le richieste di erogazione del contributo.</a:t>
            </a:r>
          </a:p>
          <a:p>
            <a:endParaRPr lang="it-IT" sz="1400" dirty="0">
              <a:solidFill>
                <a:schemeClr val="tx1"/>
              </a:solidFill>
              <a:latin typeface="Titillium"/>
            </a:endParaRPr>
          </a:p>
          <a:p>
            <a:r>
              <a:rPr lang="it-IT" sz="1400" b="1" dirty="0">
                <a:solidFill>
                  <a:srgbClr val="007C59"/>
                </a:solidFill>
                <a:latin typeface="Titillium"/>
              </a:rPr>
              <a:t>Criterio Proporzionale</a:t>
            </a:r>
            <a:r>
              <a:rPr lang="it-IT" sz="1400" b="1" dirty="0">
                <a:solidFill>
                  <a:schemeClr val="tx1"/>
                </a:solidFill>
                <a:latin typeface="Titillium"/>
              </a:rPr>
              <a:t>: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 Il versamento deve essere almeno proporzionale alle quote di contributo richieste.</a:t>
            </a:r>
          </a:p>
          <a:p>
            <a:endParaRPr lang="it-IT" sz="1100" dirty="0">
              <a:solidFill>
                <a:schemeClr val="tx1"/>
              </a:solidFill>
              <a:latin typeface="Titillium"/>
            </a:endParaRPr>
          </a:p>
          <a:p>
            <a:r>
              <a:rPr lang="it-IT" sz="1400" b="1" dirty="0">
                <a:solidFill>
                  <a:srgbClr val="007C59"/>
                </a:solidFill>
                <a:latin typeface="Titillium"/>
              </a:rPr>
              <a:t>Vincolo Erogazione</a:t>
            </a:r>
            <a:r>
              <a:rPr lang="it-IT" sz="1400" b="1" dirty="0">
                <a:solidFill>
                  <a:schemeClr val="tx1"/>
                </a:solidFill>
                <a:latin typeface="Titillium"/>
              </a:rPr>
              <a:t>:</a:t>
            </a:r>
            <a:r>
              <a:rPr lang="it-IT" sz="1400" dirty="0">
                <a:solidFill>
                  <a:schemeClr val="tx1"/>
                </a:solidFill>
                <a:latin typeface="Titillium"/>
              </a:rPr>
              <a:t> Il mancato versamento del saldo prima delle scadenze comporta la revoca del contributo.</a:t>
            </a:r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66C0D65-24F6-CE2D-893D-2F155D771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438" y="4023637"/>
            <a:ext cx="2043322" cy="496695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4CBC9B9A-4CE8-9C8F-3B2A-2254B0500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076" y="1481479"/>
            <a:ext cx="2857293" cy="4785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tillium"/>
              </a:rPr>
              <a:t>  </a:t>
            </a:r>
            <a:r>
              <a:rPr kumimoji="0" lang="it-IT" altLang="it-IT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tillium"/>
              </a:rPr>
              <a:t> </a:t>
            </a:r>
            <a:r>
              <a:rPr kumimoji="0" lang="it-IT" altLang="it-IT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  <a:cs typeface="Poppins" panose="00000500000000000000" pitchFamily="2" charset="0"/>
              </a:rPr>
              <a:t>Fase Preliminare</a:t>
            </a:r>
            <a:endParaRPr kumimoji="0" lang="it-IT" altLang="it-IT" sz="900" b="0" i="0" u="none" strike="noStrike" cap="none" normalizeH="0" dirty="0">
              <a:ln>
                <a:noFill/>
              </a:ln>
              <a:solidFill>
                <a:srgbClr val="007C59"/>
              </a:solidFill>
              <a:effectLst/>
              <a:latin typeface="Titilliu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Da completare prima dell'invio della domanda di contributo:</a:t>
            </a:r>
            <a:endParaRPr kumimoji="0" lang="it-IT" altLang="it-IT" sz="10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Soglia Minima</a:t>
            </a:r>
            <a:r>
              <a:rPr kumimoji="0" lang="it-IT" altLang="it-IT" sz="1400" b="1" i="0" u="none" strike="noStrike" cap="none" normalizeH="0" dirty="0">
                <a:ln>
                  <a:noFill/>
                </a:ln>
                <a:effectLst/>
                <a:latin typeface="Titillium"/>
              </a:rPr>
              <a:t>: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 Deliberato per un valore non inferiore al </a:t>
            </a:r>
            <a:r>
              <a:rPr kumimoji="0" lang="it-IT" altLang="it-IT" sz="1400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30% del finanziamento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 richiesto.</a:t>
            </a:r>
            <a:endParaRPr kumimoji="0" lang="it-IT" altLang="it-IT" sz="10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Forma Unica</a:t>
            </a:r>
            <a:r>
              <a:rPr kumimoji="0" lang="it-IT" altLang="it-IT" sz="1400" b="1" i="0" u="none" strike="noStrike" cap="none" normalizeH="0" dirty="0">
                <a:ln>
                  <a:noFill/>
                </a:ln>
                <a:effectLst/>
                <a:latin typeface="Titillium"/>
              </a:rPr>
              <a:t>: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 Esclusivamente tramite </a:t>
            </a:r>
            <a:r>
              <a:rPr kumimoji="0" lang="it-IT" altLang="it-IT" sz="1400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conferimento in denaro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 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(art. 2438/2481 c.c.).</a:t>
            </a:r>
            <a:endParaRPr kumimoji="0" lang="it-IT" altLang="it-IT" sz="10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400" b="1" i="0" u="none" strike="noStrike" cap="none" normalizeH="0" dirty="0">
                <a:ln>
                  <a:noFill/>
                </a:ln>
                <a:solidFill>
                  <a:srgbClr val="007C59"/>
                </a:solidFill>
                <a:effectLst/>
                <a:latin typeface="Titillium"/>
              </a:rPr>
              <a:t>Causale Specifica</a:t>
            </a:r>
            <a:r>
              <a:rPr kumimoji="0" lang="it-IT" altLang="it-IT" sz="1400" b="1" i="0" u="none" strike="noStrike" cap="none" normalizeH="0" dirty="0">
                <a:ln>
                  <a:noFill/>
                </a:ln>
                <a:effectLst/>
                <a:latin typeface="Titillium"/>
              </a:rPr>
              <a:t>: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 Deve risultare a verbale come </a:t>
            </a:r>
            <a:r>
              <a:rPr kumimoji="0" lang="it-IT" altLang="it-IT" sz="1400" b="0" i="1" u="none" strike="noStrike" cap="none" normalizeH="0" dirty="0">
                <a:ln>
                  <a:noFill/>
                </a:ln>
                <a:effectLst/>
                <a:latin typeface="Titillium"/>
              </a:rPr>
              <a:t>"versamento in conto aumento capitale"</a:t>
            </a:r>
            <a:r>
              <a:rPr kumimoji="0" lang="it-IT" altLang="it-IT" sz="1400" b="0" i="0" u="none" strike="noStrike" cap="none" normalizeH="0" dirty="0">
                <a:ln>
                  <a:noFill/>
                </a:ln>
                <a:effectLst/>
                <a:latin typeface="Titillium"/>
              </a:rPr>
              <a:t>.</a:t>
            </a:r>
            <a:endParaRPr kumimoji="0" lang="it-IT" altLang="it-IT" sz="1000" b="0" i="0" u="none" strike="noStrike" cap="none" normalizeH="0" dirty="0">
              <a:ln>
                <a:noFill/>
              </a:ln>
              <a:effectLst/>
              <a:latin typeface="Titilliu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it-IT" altLang="it-IT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tillium"/>
              </a:rPr>
            </a:br>
            <a:endParaRPr kumimoji="0" lang="it-IT" altLang="it-IT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tillium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DE3B595-41FF-548B-0BA7-79A8BF55E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0709" y="5922483"/>
            <a:ext cx="1165335" cy="496695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835397-2972-BA56-B785-9C70F197D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9</a:t>
            </a:fld>
            <a:endParaRPr lang="it-IT"/>
          </a:p>
        </p:txBody>
      </p:sp>
      <p:sp>
        <p:nvSpPr>
          <p:cNvPr id="5" name="Titolo 1">
            <a:extLst>
              <a:ext uri="{FF2B5EF4-FFF2-40B4-BE49-F238E27FC236}">
                <a16:creationId xmlns:a16="http://schemas.microsoft.com/office/drawing/2014/main" id="{0C43F45D-F407-8E92-3B2D-B58F41E65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0274" y="555369"/>
            <a:ext cx="9548813" cy="668337"/>
          </a:xfrm>
        </p:spPr>
        <p:txBody>
          <a:bodyPr anchor="ctr">
            <a:normAutofit fontScale="90000"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L'Iter di Sottoscrizione e Versamento</a:t>
            </a:r>
            <a:br>
              <a:rPr lang="it-IT" sz="2400" dirty="0">
                <a:solidFill>
                  <a:schemeClr val="bg1"/>
                </a:solidFill>
              </a:rPr>
            </a:br>
            <a:br>
              <a:rPr lang="it-IT" sz="2400" dirty="0">
                <a:solidFill>
                  <a:schemeClr val="bg1"/>
                </a:solidFill>
              </a:rPr>
            </a:b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FCC1340-C125-641A-E318-F258D29FE6A7}"/>
              </a:ext>
            </a:extLst>
          </p:cNvPr>
          <p:cNvSpPr/>
          <p:nvPr/>
        </p:nvSpPr>
        <p:spPr>
          <a:xfrm>
            <a:off x="1072419" y="1489758"/>
            <a:ext cx="2905950" cy="4350009"/>
          </a:xfrm>
          <a:prstGeom prst="roundRect">
            <a:avLst>
              <a:gd name="adj" fmla="val 14048"/>
            </a:avLst>
          </a:prstGeom>
          <a:noFill/>
          <a:ln w="28575">
            <a:solidFill>
              <a:srgbClr val="007C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>
              <a:solidFill>
                <a:schemeClr val="tx1"/>
              </a:solidFill>
              <a:latin typeface="Titillium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131C6FF-E5AF-68C1-F001-B691E0A39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2438400"/>
            <a:ext cx="476250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FA5FC9FC-EB7D-A7EC-8534-E25AFBE89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258" y="1785123"/>
            <a:ext cx="22860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E53BCA94-5FEE-47FC-32A0-A9FBDB1B3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089" y="1700371"/>
            <a:ext cx="2095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5D8C2DDF-ADBB-AF01-40A3-FC8384FB3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901" y="1785123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4F48CF8-5D3E-7B23-D027-344B95A1EB58}"/>
              </a:ext>
            </a:extLst>
          </p:cNvPr>
          <p:cNvSpPr txBox="1"/>
          <p:nvPr/>
        </p:nvSpPr>
        <p:spPr>
          <a:xfrm>
            <a:off x="1218397" y="5944266"/>
            <a:ext cx="10379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noProof="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Attenzione: </a:t>
            </a:r>
            <a:r>
              <a:rPr lang="it-IT" sz="140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Il mancato versamento dell'aumento di capitale nei termini e nelle modalità previste dalla normativa, comporta la </a:t>
            </a:r>
            <a:r>
              <a:rPr lang="it-IT" sz="1400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revoca totale </a:t>
            </a:r>
            <a:r>
              <a:rPr lang="it-IT" sz="140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dell’agevolazione</a:t>
            </a:r>
          </a:p>
        </p:txBody>
      </p:sp>
      <p:pic>
        <p:nvPicPr>
          <p:cNvPr id="14" name="Elemento grafico 13" descr="Avviso con riempimento a tinta unita">
            <a:extLst>
              <a:ext uri="{FF2B5EF4-FFF2-40B4-BE49-F238E27FC236}">
                <a16:creationId xmlns:a16="http://schemas.microsoft.com/office/drawing/2014/main" id="{83915A19-FF04-B52C-CB20-351F5379DD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5956" y="5957133"/>
            <a:ext cx="336164" cy="301083"/>
          </a:xfrm>
          <a:prstGeom prst="rect">
            <a:avLst/>
          </a:prstGeom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83C1BB6-7B12-B89A-2F65-3417C30423F5}"/>
              </a:ext>
            </a:extLst>
          </p:cNvPr>
          <p:cNvSpPr/>
          <p:nvPr/>
        </p:nvSpPr>
        <p:spPr>
          <a:xfrm>
            <a:off x="4576564" y="1489758"/>
            <a:ext cx="2905950" cy="4350009"/>
          </a:xfrm>
          <a:prstGeom prst="roundRect">
            <a:avLst>
              <a:gd name="adj" fmla="val 14048"/>
            </a:avLst>
          </a:prstGeom>
          <a:noFill/>
          <a:ln w="28575">
            <a:solidFill>
              <a:srgbClr val="007C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7F20C30-A309-E084-E58E-6AC7C0845297}"/>
              </a:ext>
            </a:extLst>
          </p:cNvPr>
          <p:cNvSpPr/>
          <p:nvPr/>
        </p:nvSpPr>
        <p:spPr>
          <a:xfrm>
            <a:off x="8080709" y="1481479"/>
            <a:ext cx="2905950" cy="4350009"/>
          </a:xfrm>
          <a:prstGeom prst="roundRect">
            <a:avLst>
              <a:gd name="adj" fmla="val 14048"/>
            </a:avLst>
          </a:prstGeom>
          <a:noFill/>
          <a:ln w="28575">
            <a:solidFill>
              <a:srgbClr val="007C5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br>
              <a:rPr lang="it-IT" sz="1400" dirty="0">
                <a:solidFill>
                  <a:schemeClr val="tx1"/>
                </a:solidFill>
                <a:latin typeface="Titillium"/>
              </a:rPr>
            </a:br>
            <a:endParaRPr lang="it-IT" sz="140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20" name="Freeform 2">
            <a:extLst>
              <a:ext uri="{FF2B5EF4-FFF2-40B4-BE49-F238E27FC236}">
                <a16:creationId xmlns:a16="http://schemas.microsoft.com/office/drawing/2014/main" id="{7DAB8659-E9B5-57B1-05D5-8C112C2138E2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2157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912C5-9F15-B612-9975-3C8FFE3B3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3">
            <a:extLst>
              <a:ext uri="{FF2B5EF4-FFF2-40B4-BE49-F238E27FC236}">
                <a16:creationId xmlns:a16="http://schemas.microsoft.com/office/drawing/2014/main" id="{73DB0D42-E230-D611-7638-B79E03B48E6C}"/>
              </a:ext>
            </a:extLst>
          </p:cNvPr>
          <p:cNvSpPr txBox="1">
            <a:spLocks/>
          </p:cNvSpPr>
          <p:nvPr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Caratteristiche del contributo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DADA38D1-A8EC-2947-E3DA-94560636829A}"/>
              </a:ext>
            </a:extLst>
          </p:cNvPr>
          <p:cNvSpPr/>
          <p:nvPr/>
        </p:nvSpPr>
        <p:spPr>
          <a:xfrm>
            <a:off x="5551043" y="1358069"/>
            <a:ext cx="1487555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it-IT" sz="2000" b="1" noProof="0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Il meccanismo del contributo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6E1A688D-F2EA-209D-5D19-BBEC674FAF82}"/>
              </a:ext>
            </a:extLst>
          </p:cNvPr>
          <p:cNvSpPr/>
          <p:nvPr/>
        </p:nvSpPr>
        <p:spPr>
          <a:xfrm>
            <a:off x="5538976" y="1702949"/>
            <a:ext cx="6218766" cy="106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Il Ministero riconosce all'impresa un </a:t>
            </a: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contributo in conto impianti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calcolato come quota degli interessi maturati su un finanziamento convenzionale. Il tasso di riferimento è:</a:t>
            </a:r>
            <a:endParaRPr lang="it-IT" noProof="0" dirty="0">
              <a:latin typeface="Titillium"/>
            </a:endParaRPr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841B0C72-2976-2CE1-A991-EA12E56B7F0B}"/>
              </a:ext>
            </a:extLst>
          </p:cNvPr>
          <p:cNvSpPr/>
          <p:nvPr/>
        </p:nvSpPr>
        <p:spPr>
          <a:xfrm>
            <a:off x="5532856" y="2571324"/>
            <a:ext cx="6525793" cy="106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2,75%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per investimenti ordinari</a:t>
            </a:r>
            <a:endParaRPr lang="it-IT" noProof="0" dirty="0">
              <a:latin typeface="Titillium"/>
            </a:endParaRPr>
          </a:p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3,575%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per investimenti in tecnologie digitali 4.0 e beni green</a:t>
            </a:r>
            <a:endParaRPr lang="it-IT" noProof="0" dirty="0">
              <a:latin typeface="Titillium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54B36BF0-B981-BE47-5A98-DCB4E19E583C}"/>
              </a:ext>
            </a:extLst>
          </p:cNvPr>
          <p:cNvSpPr/>
          <p:nvPr/>
        </p:nvSpPr>
        <p:spPr>
          <a:xfrm>
            <a:off x="5551043" y="4518588"/>
            <a:ext cx="1549929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Parametri principali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ACD773EB-1BC2-D79D-49E7-DA578659779C}"/>
              </a:ext>
            </a:extLst>
          </p:cNvPr>
          <p:cNvSpPr/>
          <p:nvPr/>
        </p:nvSpPr>
        <p:spPr>
          <a:xfrm>
            <a:off x="5579125" y="4963476"/>
            <a:ext cx="6479524" cy="17573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Durata del finanziamento: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fino a 5 anni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comprensiva di eventuale preammortamento</a:t>
            </a:r>
          </a:p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Importo finanziabile: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minimo 20.000 € – massimo 4.000.000 €</a:t>
            </a:r>
          </a:p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Erogazione in unica soluzione per finanziamenti </a:t>
            </a: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fino a 200.000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€</a:t>
            </a:r>
          </a:p>
          <a:p>
            <a:pPr algn="l">
              <a:lnSpc>
                <a:spcPts val="2500"/>
              </a:lnSpc>
              <a:buClr>
                <a:srgbClr val="007C59"/>
              </a:buClr>
              <a:buSzPct val="100000"/>
            </a:pPr>
            <a:endParaRPr lang="it-IT" noProof="0" dirty="0">
              <a:solidFill>
                <a:srgbClr val="007C59"/>
              </a:solidFill>
              <a:latin typeface="Titillium"/>
            </a:endParaRPr>
          </a:p>
        </p:txBody>
      </p:sp>
      <p:pic>
        <p:nvPicPr>
          <p:cNvPr id="46" name="Immagine 45">
            <a:extLst>
              <a:ext uri="{FF2B5EF4-FFF2-40B4-BE49-F238E27FC236}">
                <a16:creationId xmlns:a16="http://schemas.microsoft.com/office/drawing/2014/main" id="{D363DC54-BA73-402C-E451-170EBED9FE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523" t="6262"/>
          <a:stretch>
            <a:fillRect/>
          </a:stretch>
        </p:blipFill>
        <p:spPr>
          <a:xfrm>
            <a:off x="741116" y="2316395"/>
            <a:ext cx="4314800" cy="2922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Freeform 2">
            <a:extLst>
              <a:ext uri="{FF2B5EF4-FFF2-40B4-BE49-F238E27FC236}">
                <a16:creationId xmlns:a16="http://schemas.microsoft.com/office/drawing/2014/main" id="{D24B84CF-2838-27F3-4589-C34173D0460D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 7">
            <a:extLst>
              <a:ext uri="{FF2B5EF4-FFF2-40B4-BE49-F238E27FC236}">
                <a16:creationId xmlns:a16="http://schemas.microsoft.com/office/drawing/2014/main" id="{D80D69D8-4758-5484-E163-3CA5F4895303}"/>
              </a:ext>
            </a:extLst>
          </p:cNvPr>
          <p:cNvSpPr/>
          <p:nvPr/>
        </p:nvSpPr>
        <p:spPr>
          <a:xfrm>
            <a:off x="5551043" y="3634028"/>
            <a:ext cx="6525793" cy="106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5%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per micro e piccole imprese</a:t>
            </a:r>
            <a:endParaRPr lang="it-IT" noProof="0" dirty="0">
              <a:latin typeface="Titillium"/>
            </a:endParaRPr>
          </a:p>
          <a:p>
            <a:pPr marL="342900" indent="-342900" algn="l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3,575%</a:t>
            </a: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per medie imprese</a:t>
            </a:r>
            <a:endParaRPr lang="it-IT" noProof="0" dirty="0">
              <a:latin typeface="Titillium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178F96B-6002-807E-79BC-8346E63921A6}"/>
              </a:ext>
            </a:extLst>
          </p:cNvPr>
          <p:cNvSpPr txBox="1"/>
          <p:nvPr/>
        </p:nvSpPr>
        <p:spPr>
          <a:xfrm>
            <a:off x="5532855" y="3278708"/>
            <a:ext cx="6116172" cy="923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it-IT"/>
            </a:defPPr>
            <a:lvl1pPr indent="0">
              <a:buNone/>
              <a:defRPr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defRPr>
            </a:lvl1pPr>
          </a:lstStyle>
          <a:p>
            <a:r>
              <a:rPr lang="it-IT" dirty="0"/>
              <a:t>Per Nuova Sabatini Capitalizzazione:</a:t>
            </a:r>
          </a:p>
        </p:txBody>
      </p:sp>
    </p:spTree>
    <p:extLst>
      <p:ext uri="{BB962C8B-B14F-4D97-AF65-F5344CB8AC3E}">
        <p14:creationId xmlns:p14="http://schemas.microsoft.com/office/powerpoint/2010/main" val="3499828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21761-5CF9-8D13-DECF-CFA4862BE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3">
            <a:extLst>
              <a:ext uri="{FF2B5EF4-FFF2-40B4-BE49-F238E27FC236}">
                <a16:creationId xmlns:a16="http://schemas.microsoft.com/office/drawing/2014/main" id="{78239593-B6B2-4BB3-A386-2B31F42AEBCB}"/>
              </a:ext>
            </a:extLst>
          </p:cNvPr>
          <p:cNvSpPr txBox="1">
            <a:spLocks/>
          </p:cNvSpPr>
          <p:nvPr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Vincoli e obblighi da rispettare</a:t>
            </a:r>
          </a:p>
        </p:txBody>
      </p:sp>
      <p:sp>
        <p:nvSpPr>
          <p:cNvPr id="6" name="Segnaposto numero diapositiva 1">
            <a:extLst>
              <a:ext uri="{FF2B5EF4-FFF2-40B4-BE49-F238E27FC236}">
                <a16:creationId xmlns:a16="http://schemas.microsoft.com/office/drawing/2014/main" id="{6AAA48A3-7863-5D35-DEB3-98607BFC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8889" y="6398203"/>
            <a:ext cx="3363098" cy="365125"/>
          </a:xfrm>
        </p:spPr>
        <p:txBody>
          <a:bodyPr/>
          <a:lstStyle/>
          <a:p>
            <a:fld id="{39D745AB-42C3-544A-9F83-94EFDB110851}" type="slidenum">
              <a:rPr lang="it-IT" smtClean="0"/>
              <a:t>11</a:t>
            </a:fld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3EA9022-75BE-6AD4-49B0-4A17DDAF2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817" y="2335356"/>
            <a:ext cx="4415106" cy="29228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5503B35-E5FC-33AE-D249-75A34A61CB02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430079" y="1839922"/>
            <a:ext cx="5533139" cy="391368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Mantenimento e destinazione dei beni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dirty="0"/>
              <a:t>I beni investiti devono rimanere attivi e destinati all’attività produttiva per almeno tre anni dal completamento.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Divieto di delocalizzazione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dirty="0"/>
              <a:t>È vietato spostare le attività agevolate fuori dal territorio nazionale per tutta la durata dell’agevolazione.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Controlli e verifiche MIMIT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dirty="0"/>
              <a:t>Il MIMIT può effettuare controlli documentali e in loco per verificare il corretto uso dell’agevolazione</a:t>
            </a: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94E46718-765A-5EBB-8C49-3E42E6311BB7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642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0D242-E316-FE68-2C1E-A8FC926A5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177E851-D6CB-55B5-76C6-523033182606}"/>
              </a:ext>
            </a:extLst>
          </p:cNvPr>
          <p:cNvSpPr/>
          <p:nvPr/>
        </p:nvSpPr>
        <p:spPr>
          <a:xfrm rot="20983136">
            <a:off x="8677447" y="1638969"/>
            <a:ext cx="1294314" cy="66955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DD6E68D-3511-1F08-C4E4-B739D1A08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2849">
            <a:off x="6077029" y="4940569"/>
            <a:ext cx="3133541" cy="668837"/>
          </a:xfrm>
          <a:prstGeom prst="rect">
            <a:avLst/>
          </a:prstGeom>
        </p:spPr>
      </p:pic>
      <p:sp>
        <p:nvSpPr>
          <p:cNvPr id="2" name="Titolo 3">
            <a:extLst>
              <a:ext uri="{FF2B5EF4-FFF2-40B4-BE49-F238E27FC236}">
                <a16:creationId xmlns:a16="http://schemas.microsoft.com/office/drawing/2014/main" id="{C76519A9-C017-B8CA-5C3C-79B40B5A6B40}"/>
              </a:ext>
            </a:extLst>
          </p:cNvPr>
          <p:cNvSpPr txBox="1">
            <a:spLocks/>
          </p:cNvSpPr>
          <p:nvPr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Come funziona la misura?</a:t>
            </a: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CC920BAF-1513-FC51-1D26-1B611D718A1D}"/>
              </a:ext>
            </a:extLst>
          </p:cNvPr>
          <p:cNvSpPr/>
          <p:nvPr/>
        </p:nvSpPr>
        <p:spPr>
          <a:xfrm>
            <a:off x="1474362" y="4417628"/>
            <a:ext cx="2742843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Canali principali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445FD3C7-BB2B-273F-6E83-3453DC05ACD1}"/>
              </a:ext>
            </a:extLst>
          </p:cNvPr>
          <p:cNvSpPr/>
          <p:nvPr/>
        </p:nvSpPr>
        <p:spPr>
          <a:xfrm>
            <a:off x="1474362" y="4741798"/>
            <a:ext cx="10271324" cy="1477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Clr>
                <a:srgbClr val="007C57"/>
              </a:buClr>
              <a:buSzPct val="100000"/>
            </a:pPr>
            <a:r>
              <a:rPr lang="it-IT" sz="2000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Tutta la procedura – dalla domanda alla rendicontazione finale – viene gestita attraverso la </a:t>
            </a:r>
            <a:r>
              <a:rPr lang="it-IT" sz="2000" b="1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piattaforma online del Ministero</a:t>
            </a:r>
            <a:r>
              <a:rPr lang="it-IT" sz="2000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garantendo trasparenza e tracciabilità.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1F21FF6-B4F2-3143-6812-1BDFAB91D3B6}"/>
              </a:ext>
            </a:extLst>
          </p:cNvPr>
          <p:cNvSpPr txBox="1"/>
          <p:nvPr/>
        </p:nvSpPr>
        <p:spPr>
          <a:xfrm>
            <a:off x="1397974" y="5668353"/>
            <a:ext cx="99231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noProof="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Attenzione: L'investimento deve essere avviato </a:t>
            </a:r>
            <a:r>
              <a:rPr lang="it-IT" sz="1400" b="1" noProof="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esclusivamente dopo</a:t>
            </a:r>
            <a:r>
              <a:rPr lang="it-IT" sz="1400" noProof="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la presentazione della domanda congiunta alla banca. </a:t>
            </a:r>
          </a:p>
          <a:p>
            <a:r>
              <a:rPr lang="it-IT" sz="1400" noProof="0" dirty="0">
                <a:solidFill>
                  <a:srgbClr val="000000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Spese sostenute prima della domanda non sono ammissibili e determinano la revoca dell'agevolazione.</a:t>
            </a:r>
            <a:endParaRPr lang="it-IT" sz="1400" noProof="0" dirty="0">
              <a:latin typeface="Titillium"/>
              <a:cs typeface="Arial" panose="020B0604020202020204" pitchFamily="34" charset="0"/>
            </a:endParaRPr>
          </a:p>
        </p:txBody>
      </p:sp>
      <p:pic>
        <p:nvPicPr>
          <p:cNvPr id="28" name="Elemento grafico 27" descr="Avviso con riempimento a tinta unita">
            <a:extLst>
              <a:ext uri="{FF2B5EF4-FFF2-40B4-BE49-F238E27FC236}">
                <a16:creationId xmlns:a16="http://schemas.microsoft.com/office/drawing/2014/main" id="{D2137EA1-8639-1F17-1D91-18C5008039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1224" y="5638745"/>
            <a:ext cx="336164" cy="301083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264291E9-812F-D875-5793-1C22C1B3C053}"/>
              </a:ext>
            </a:extLst>
          </p:cNvPr>
          <p:cNvGrpSpPr/>
          <p:nvPr/>
        </p:nvGrpSpPr>
        <p:grpSpPr>
          <a:xfrm>
            <a:off x="439687" y="1558588"/>
            <a:ext cx="9639820" cy="2652967"/>
            <a:chOff x="1275952" y="1733464"/>
            <a:chExt cx="9639820" cy="2652967"/>
          </a:xfrm>
        </p:grpSpPr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49AF75AF-5C57-5677-1EAF-3EB4496D172D}"/>
                </a:ext>
              </a:extLst>
            </p:cNvPr>
            <p:cNvGrpSpPr/>
            <p:nvPr/>
          </p:nvGrpSpPr>
          <p:grpSpPr>
            <a:xfrm>
              <a:off x="7443013" y="1794137"/>
              <a:ext cx="1398782" cy="878594"/>
              <a:chOff x="7893698" y="1047627"/>
              <a:chExt cx="1320966" cy="526477"/>
            </a:xfrm>
          </p:grpSpPr>
          <p:sp>
            <p:nvSpPr>
              <p:cNvPr id="30" name="Rettangolo con angoli arrotondati 29">
                <a:extLst>
                  <a:ext uri="{FF2B5EF4-FFF2-40B4-BE49-F238E27FC236}">
                    <a16:creationId xmlns:a16="http://schemas.microsoft.com/office/drawing/2014/main" id="{FAF8A0FF-04BC-AB07-4821-3E3AA4C6DDA2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1" name="Rettangolo con angoli arrotondati 30">
                <a:extLst>
                  <a:ext uri="{FF2B5EF4-FFF2-40B4-BE49-F238E27FC236}">
                    <a16:creationId xmlns:a16="http://schemas.microsoft.com/office/drawing/2014/main" id="{95A56ABA-F196-BD6D-9BE6-FABCBD4FA025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grpSp>
          <p:nvGrpSpPr>
            <p:cNvPr id="21" name="Gruppo 20">
              <a:extLst>
                <a:ext uri="{FF2B5EF4-FFF2-40B4-BE49-F238E27FC236}">
                  <a16:creationId xmlns:a16="http://schemas.microsoft.com/office/drawing/2014/main" id="{4B1096CD-687D-F2CA-514D-1DFE4C1855A9}"/>
                </a:ext>
              </a:extLst>
            </p:cNvPr>
            <p:cNvGrpSpPr/>
            <p:nvPr/>
          </p:nvGrpSpPr>
          <p:grpSpPr>
            <a:xfrm>
              <a:off x="5396610" y="1771054"/>
              <a:ext cx="1398779" cy="878593"/>
              <a:chOff x="7893698" y="1047627"/>
              <a:chExt cx="1320963" cy="526476"/>
            </a:xfrm>
          </p:grpSpPr>
          <p:sp>
            <p:nvSpPr>
              <p:cNvPr id="23" name="Rettangolo con angoli arrotondati 22">
                <a:extLst>
                  <a:ext uri="{FF2B5EF4-FFF2-40B4-BE49-F238E27FC236}">
                    <a16:creationId xmlns:a16="http://schemas.microsoft.com/office/drawing/2014/main" id="{22D8E56F-2153-46C4-32EB-7AC8D2F68FBE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4" name="Rettangolo con angoli arrotondati 23">
                <a:extLst>
                  <a:ext uri="{FF2B5EF4-FFF2-40B4-BE49-F238E27FC236}">
                    <a16:creationId xmlns:a16="http://schemas.microsoft.com/office/drawing/2014/main" id="{3CA3DD67-607D-E717-FDBF-F383BD2B75C6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F4E3EF01-BC25-AF7D-F137-EFDFB4E0D11B}"/>
                </a:ext>
              </a:extLst>
            </p:cNvPr>
            <p:cNvGrpSpPr/>
            <p:nvPr/>
          </p:nvGrpSpPr>
          <p:grpSpPr>
            <a:xfrm>
              <a:off x="3300846" y="1782470"/>
              <a:ext cx="1398779" cy="878593"/>
              <a:chOff x="7893698" y="1047627"/>
              <a:chExt cx="1320963" cy="526476"/>
            </a:xfrm>
          </p:grpSpPr>
          <p:sp>
            <p:nvSpPr>
              <p:cNvPr id="18" name="Rettangolo con angoli arrotondati 17">
                <a:extLst>
                  <a:ext uri="{FF2B5EF4-FFF2-40B4-BE49-F238E27FC236}">
                    <a16:creationId xmlns:a16="http://schemas.microsoft.com/office/drawing/2014/main" id="{2867A42A-7A9E-9247-5E79-4F86C7FDE9B6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Rettangolo con angoli arrotondati 18">
                <a:extLst>
                  <a:ext uri="{FF2B5EF4-FFF2-40B4-BE49-F238E27FC236}">
                    <a16:creationId xmlns:a16="http://schemas.microsoft.com/office/drawing/2014/main" id="{1D7F51AE-A461-79E5-31D2-364A211E606F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grpSp>
          <p:nvGrpSpPr>
            <p:cNvPr id="11" name="Gruppo 10">
              <a:extLst>
                <a:ext uri="{FF2B5EF4-FFF2-40B4-BE49-F238E27FC236}">
                  <a16:creationId xmlns:a16="http://schemas.microsoft.com/office/drawing/2014/main" id="{D90FBC4A-5B64-1F2C-DA61-382536ED8F4B}"/>
                </a:ext>
              </a:extLst>
            </p:cNvPr>
            <p:cNvGrpSpPr/>
            <p:nvPr/>
          </p:nvGrpSpPr>
          <p:grpSpPr>
            <a:xfrm>
              <a:off x="1275952" y="1813844"/>
              <a:ext cx="1398779" cy="878593"/>
              <a:chOff x="7893698" y="1047627"/>
              <a:chExt cx="1320963" cy="526476"/>
            </a:xfrm>
          </p:grpSpPr>
          <p:sp>
            <p:nvSpPr>
              <p:cNvPr id="12" name="Rettangolo con angoli arrotondati 11">
                <a:extLst>
                  <a:ext uri="{FF2B5EF4-FFF2-40B4-BE49-F238E27FC236}">
                    <a16:creationId xmlns:a16="http://schemas.microsoft.com/office/drawing/2014/main" id="{9820C708-3CF4-DE29-E2BD-1D51EE243B3D}"/>
                  </a:ext>
                </a:extLst>
              </p:cNvPr>
              <p:cNvSpPr/>
              <p:nvPr/>
            </p:nvSpPr>
            <p:spPr>
              <a:xfrm rot="20983136">
                <a:off x="7893698" y="1047627"/>
                <a:ext cx="1222310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3" name="Rettangolo con angoli arrotondati 12">
                <a:extLst>
                  <a:ext uri="{FF2B5EF4-FFF2-40B4-BE49-F238E27FC236}">
                    <a16:creationId xmlns:a16="http://schemas.microsoft.com/office/drawing/2014/main" id="{75F197E0-1BA3-33D7-5954-22963A46BD5E}"/>
                  </a:ext>
                </a:extLst>
              </p:cNvPr>
              <p:cNvSpPr/>
              <p:nvPr/>
            </p:nvSpPr>
            <p:spPr>
              <a:xfrm rot="20983136">
                <a:off x="8227924" y="1172886"/>
                <a:ext cx="986737" cy="401217"/>
              </a:xfrm>
              <a:prstGeom prst="roundRect">
                <a:avLst>
                  <a:gd name="adj" fmla="val 50000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</p:grpSp>
        <p:sp>
          <p:nvSpPr>
            <p:cNvPr id="111" name="TextBox 54">
              <a:extLst>
                <a:ext uri="{FF2B5EF4-FFF2-40B4-BE49-F238E27FC236}">
                  <a16:creationId xmlns:a16="http://schemas.microsoft.com/office/drawing/2014/main" id="{009B4A05-D149-DD01-E3EF-920A58301587}"/>
                </a:ext>
              </a:extLst>
            </p:cNvPr>
            <p:cNvSpPr txBox="1"/>
            <p:nvPr/>
          </p:nvSpPr>
          <p:spPr>
            <a:xfrm>
              <a:off x="1385050" y="2849412"/>
              <a:ext cx="1307353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INDIVIDUARE LA BANCA</a:t>
              </a:r>
            </a:p>
          </p:txBody>
        </p:sp>
        <p:sp>
          <p:nvSpPr>
            <p:cNvPr id="113" name="TextBox 56">
              <a:extLst>
                <a:ext uri="{FF2B5EF4-FFF2-40B4-BE49-F238E27FC236}">
                  <a16:creationId xmlns:a16="http://schemas.microsoft.com/office/drawing/2014/main" id="{6C0153E3-11D8-AC7A-4026-86E7F47EA334}"/>
                </a:ext>
              </a:extLst>
            </p:cNvPr>
            <p:cNvSpPr txBox="1"/>
            <p:nvPr/>
          </p:nvSpPr>
          <p:spPr>
            <a:xfrm>
              <a:off x="3306266" y="2816241"/>
              <a:ext cx="1622905" cy="1077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PRESENTARE LA DOMANDA ALLA BANCA SELEZIONATA</a:t>
              </a:r>
            </a:p>
          </p:txBody>
        </p:sp>
        <p:sp>
          <p:nvSpPr>
            <p:cNvPr id="115" name="TextBox 58">
              <a:extLst>
                <a:ext uri="{FF2B5EF4-FFF2-40B4-BE49-F238E27FC236}">
                  <a16:creationId xmlns:a16="http://schemas.microsoft.com/office/drawing/2014/main" id="{812D4C28-C708-AAC6-E174-27623A22168D}"/>
                </a:ext>
              </a:extLst>
            </p:cNvPr>
            <p:cNvSpPr txBox="1"/>
            <p:nvPr/>
          </p:nvSpPr>
          <p:spPr>
            <a:xfrm>
              <a:off x="5296148" y="2793801"/>
              <a:ext cx="1736024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RICEVERE LA DELIBERA</a:t>
              </a:r>
            </a:p>
          </p:txBody>
        </p:sp>
        <p:sp>
          <p:nvSpPr>
            <p:cNvPr id="117" name="TextBox 60">
              <a:extLst>
                <a:ext uri="{FF2B5EF4-FFF2-40B4-BE49-F238E27FC236}">
                  <a16:creationId xmlns:a16="http://schemas.microsoft.com/office/drawing/2014/main" id="{3AAC7526-ECFF-9B6B-09B8-DA8508C898F1}"/>
                </a:ext>
              </a:extLst>
            </p:cNvPr>
            <p:cNvSpPr txBox="1"/>
            <p:nvPr/>
          </p:nvSpPr>
          <p:spPr>
            <a:xfrm>
              <a:off x="7530578" y="2797527"/>
              <a:ext cx="1312451" cy="1077218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 LA BANCA TRASMETTE I DOCUMENTI AL MIMIT</a:t>
              </a:r>
            </a:p>
          </p:txBody>
        </p:sp>
        <p:pic>
          <p:nvPicPr>
            <p:cNvPr id="9" name="Elemento grafico 8" descr="Elenco di controllo contorno">
              <a:extLst>
                <a:ext uri="{FF2B5EF4-FFF2-40B4-BE49-F238E27FC236}">
                  <a16:creationId xmlns:a16="http://schemas.microsoft.com/office/drawing/2014/main" id="{55A0AE44-1139-DC94-F271-C134E276A5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607588" y="1768866"/>
              <a:ext cx="914400" cy="914400"/>
            </a:xfrm>
            <a:prstGeom prst="rect">
              <a:avLst/>
            </a:prstGeom>
          </p:spPr>
        </p:pic>
        <p:sp>
          <p:nvSpPr>
            <p:cNvPr id="17" name="TextBox 60">
              <a:extLst>
                <a:ext uri="{FF2B5EF4-FFF2-40B4-BE49-F238E27FC236}">
                  <a16:creationId xmlns:a16="http://schemas.microsoft.com/office/drawing/2014/main" id="{5C4D984C-BE8F-D75D-E723-75FF30DAE0BF}"/>
                </a:ext>
              </a:extLst>
            </p:cNvPr>
            <p:cNvSpPr txBox="1"/>
            <p:nvPr/>
          </p:nvSpPr>
          <p:spPr>
            <a:xfrm>
              <a:off x="9426856" y="2816771"/>
              <a:ext cx="1488916" cy="1569660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VALUTAZIONE DOMANDA E CONCESSIONE DEL CONTRIBUTO</a:t>
              </a:r>
            </a:p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spc="-15" dirty="0">
                  <a:solidFill>
                    <a:srgbClr val="007C59"/>
                  </a:solidFill>
                  <a:latin typeface="Titillium"/>
                  <a:cs typeface="Calibri" panose="020F0502020204030204" pitchFamily="34" charset="0"/>
                </a:rPr>
                <a:t>MIMIT</a:t>
              </a:r>
            </a:p>
          </p:txBody>
        </p:sp>
        <p:pic>
          <p:nvPicPr>
            <p:cNvPr id="20" name="Elemento grafico 19" descr="Sicuro contorno">
              <a:extLst>
                <a:ext uri="{FF2B5EF4-FFF2-40B4-BE49-F238E27FC236}">
                  <a16:creationId xmlns:a16="http://schemas.microsoft.com/office/drawing/2014/main" id="{6E7E5C56-6C9C-D0C5-D0CA-F3E3EC8F30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537638" y="1794138"/>
              <a:ext cx="914400" cy="914400"/>
            </a:xfrm>
            <a:prstGeom prst="rect">
              <a:avLst/>
            </a:prstGeom>
          </p:spPr>
        </p:pic>
        <p:pic>
          <p:nvPicPr>
            <p:cNvPr id="26" name="Elemento grafico 25" descr="Apri cartella contorno">
              <a:extLst>
                <a:ext uri="{FF2B5EF4-FFF2-40B4-BE49-F238E27FC236}">
                  <a16:creationId xmlns:a16="http://schemas.microsoft.com/office/drawing/2014/main" id="{5EB6A88B-7392-0B4B-C385-A7318AF0C6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71073" y="1783568"/>
              <a:ext cx="914400" cy="914400"/>
            </a:xfrm>
            <a:prstGeom prst="rect">
              <a:avLst/>
            </a:prstGeom>
          </p:spPr>
        </p:pic>
        <p:pic>
          <p:nvPicPr>
            <p:cNvPr id="35" name="Elemento grafico 34" descr="Freccia a destra con riempimento a tinta unita">
              <a:extLst>
                <a:ext uri="{FF2B5EF4-FFF2-40B4-BE49-F238E27FC236}">
                  <a16:creationId xmlns:a16="http://schemas.microsoft.com/office/drawing/2014/main" id="{A5D8CB31-899C-08FB-9DCA-4DFAA0CCA73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670815" y="1933103"/>
              <a:ext cx="617637" cy="617637"/>
            </a:xfrm>
            <a:prstGeom prst="rect">
              <a:avLst/>
            </a:prstGeom>
          </p:spPr>
        </p:pic>
        <p:pic>
          <p:nvPicPr>
            <p:cNvPr id="36" name="Elemento grafico 35" descr="Freccia a destra con riempimento a tinta unita">
              <a:extLst>
                <a:ext uri="{FF2B5EF4-FFF2-40B4-BE49-F238E27FC236}">
                  <a16:creationId xmlns:a16="http://schemas.microsoft.com/office/drawing/2014/main" id="{003A61F9-570D-9502-0102-21718794B5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37361" y="1922962"/>
              <a:ext cx="617637" cy="617637"/>
            </a:xfrm>
            <a:prstGeom prst="rect">
              <a:avLst/>
            </a:prstGeom>
          </p:spPr>
        </p:pic>
        <p:pic>
          <p:nvPicPr>
            <p:cNvPr id="37" name="Elemento grafico 36" descr="Freccia a destra con riempimento a tinta unita">
              <a:extLst>
                <a:ext uri="{FF2B5EF4-FFF2-40B4-BE49-F238E27FC236}">
                  <a16:creationId xmlns:a16="http://schemas.microsoft.com/office/drawing/2014/main" id="{01EE4065-4D4A-D8AB-D846-BEAF50ED48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06357" y="1913968"/>
              <a:ext cx="617637" cy="617637"/>
            </a:xfrm>
            <a:prstGeom prst="rect">
              <a:avLst/>
            </a:prstGeom>
          </p:spPr>
        </p:pic>
        <p:pic>
          <p:nvPicPr>
            <p:cNvPr id="38" name="Elemento grafico 37" descr="Freccia a destra con riempimento a tinta unita">
              <a:extLst>
                <a:ext uri="{FF2B5EF4-FFF2-40B4-BE49-F238E27FC236}">
                  <a16:creationId xmlns:a16="http://schemas.microsoft.com/office/drawing/2014/main" id="{4CAFEDE2-1990-68CD-B2CF-0C2FEDB466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841785" y="1922962"/>
              <a:ext cx="617637" cy="617637"/>
            </a:xfrm>
            <a:prstGeom prst="rect">
              <a:avLst/>
            </a:prstGeom>
          </p:spPr>
        </p:pic>
        <p:pic>
          <p:nvPicPr>
            <p:cNvPr id="29" name="Elemento grafico 28" descr="Contratto contorno">
              <a:extLst>
                <a:ext uri="{FF2B5EF4-FFF2-40B4-BE49-F238E27FC236}">
                  <a16:creationId xmlns:a16="http://schemas.microsoft.com/office/drawing/2014/main" id="{54CB4BF1-9D6F-5EA9-BAFF-7631F524A8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703248" y="1733464"/>
              <a:ext cx="914400" cy="914400"/>
            </a:xfrm>
            <a:prstGeom prst="rect">
              <a:avLst/>
            </a:prstGeom>
          </p:spPr>
        </p:pic>
      </p:grpSp>
      <p:pic>
        <p:nvPicPr>
          <p:cNvPr id="10" name="Elemento grafico 9" descr="Banca contorno">
            <a:extLst>
              <a:ext uri="{FF2B5EF4-FFF2-40B4-BE49-F238E27FC236}">
                <a16:creationId xmlns:a16="http://schemas.microsoft.com/office/drawing/2014/main" id="{A4DEC53F-4792-FAAF-84F3-0688C9D020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29623" y="1543763"/>
            <a:ext cx="914400" cy="914400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67F529C5-1A31-35D6-62AE-0823ADA7830D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E196D981-C0FF-A865-CA24-8783C112CA33}"/>
              </a:ext>
            </a:extLst>
          </p:cNvPr>
          <p:cNvSpPr/>
          <p:nvPr/>
        </p:nvSpPr>
        <p:spPr>
          <a:xfrm rot="20983136">
            <a:off x="10750148" y="1683713"/>
            <a:ext cx="1044864" cy="669558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5" name="Elemento grafico 14" descr="Freccia a destra con riempimento a tinta unita">
            <a:extLst>
              <a:ext uri="{FF2B5EF4-FFF2-40B4-BE49-F238E27FC236}">
                <a16:creationId xmlns:a16="http://schemas.microsoft.com/office/drawing/2014/main" id="{07875C77-0996-00AE-2D9D-83E0750C1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21121" y="1733088"/>
            <a:ext cx="617637" cy="617637"/>
          </a:xfrm>
          <a:prstGeom prst="rect">
            <a:avLst/>
          </a:prstGeom>
        </p:spPr>
      </p:pic>
      <p:pic>
        <p:nvPicPr>
          <p:cNvPr id="32" name="Elemento grafico 31" descr="Banca contorno">
            <a:extLst>
              <a:ext uri="{FF2B5EF4-FFF2-40B4-BE49-F238E27FC236}">
                <a16:creationId xmlns:a16="http://schemas.microsoft.com/office/drawing/2014/main" id="{842B67A1-C968-19D3-2732-55D4427207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31286" y="1528840"/>
            <a:ext cx="914400" cy="914400"/>
          </a:xfrm>
          <a:prstGeom prst="rect">
            <a:avLst/>
          </a:prstGeom>
        </p:spPr>
      </p:pic>
      <p:sp>
        <p:nvSpPr>
          <p:cNvPr id="33" name="TextBox 60">
            <a:extLst>
              <a:ext uri="{FF2B5EF4-FFF2-40B4-BE49-F238E27FC236}">
                <a16:creationId xmlns:a16="http://schemas.microsoft.com/office/drawing/2014/main" id="{326C369F-0663-496C-F67F-F24BC6960292}"/>
              </a:ext>
            </a:extLst>
          </p:cNvPr>
          <p:cNvSpPr txBox="1"/>
          <p:nvPr/>
        </p:nvSpPr>
        <p:spPr>
          <a:xfrm>
            <a:off x="10208674" y="2651174"/>
            <a:ext cx="1736024" cy="156966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-15" dirty="0">
                <a:solidFill>
                  <a:srgbClr val="007C59"/>
                </a:solidFill>
                <a:latin typeface="Titillium"/>
                <a:cs typeface="Calibri" panose="020F0502020204030204" pitchFamily="34" charset="0"/>
              </a:rPr>
              <a:t>COMPLETAMENTO INVESTIMENTO E RICHIESTA EROGAZIONE DEL CONTRIBUTO</a:t>
            </a:r>
          </a:p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spc="-15" dirty="0">
                <a:solidFill>
                  <a:srgbClr val="007C59"/>
                </a:solidFill>
                <a:latin typeface="Titillium"/>
                <a:cs typeface="Calibri" panose="020F0502020204030204" pitchFamily="34" charset="0"/>
              </a:rPr>
              <a:t>MIMIT</a:t>
            </a:r>
          </a:p>
        </p:txBody>
      </p:sp>
    </p:spTree>
    <p:extLst>
      <p:ext uri="{BB962C8B-B14F-4D97-AF65-F5344CB8AC3E}">
        <p14:creationId xmlns:p14="http://schemas.microsoft.com/office/powerpoint/2010/main" val="301050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4DB4A-DCF9-8628-A14A-6551BAD71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3817F09-CE8C-C954-0280-44790E3924CF}"/>
              </a:ext>
            </a:extLst>
          </p:cNvPr>
          <p:cNvSpPr/>
          <p:nvPr/>
        </p:nvSpPr>
        <p:spPr>
          <a:xfrm>
            <a:off x="955062" y="2512919"/>
            <a:ext cx="3232581" cy="310324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F394E73A-08EC-B53E-A7CD-C57463F057C0}"/>
              </a:ext>
            </a:extLst>
          </p:cNvPr>
          <p:cNvSpPr/>
          <p:nvPr/>
        </p:nvSpPr>
        <p:spPr>
          <a:xfrm rot="21242907">
            <a:off x="8702417" y="3955430"/>
            <a:ext cx="1820419" cy="56118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10A8B33C-E789-6A01-E330-71F8FBAA987E}"/>
              </a:ext>
            </a:extLst>
          </p:cNvPr>
          <p:cNvSpPr/>
          <p:nvPr/>
        </p:nvSpPr>
        <p:spPr>
          <a:xfrm rot="21242907">
            <a:off x="8621309" y="2729671"/>
            <a:ext cx="1820419" cy="56118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8F90B39-A792-AA85-9AAA-AFE43B83E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041" y="1506199"/>
            <a:ext cx="10688256" cy="82426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it-IT" noProof="0" dirty="0">
                <a:solidFill>
                  <a:srgbClr val="2B2E3C"/>
                </a:solidFill>
                <a:latin typeface="Titillium"/>
                <a:ea typeface="Open Sans" pitchFamily="34" charset="-122"/>
                <a:cs typeface="Open Sans" pitchFamily="34" charset="-120"/>
              </a:rPr>
              <a:t>Simulazione concreta su un investimento in macchinari digitali 4.0 per comprendere l'impatto economico reale della misura.</a:t>
            </a:r>
            <a:endParaRPr lang="it-IT" noProof="0" dirty="0">
              <a:latin typeface="Titillium"/>
            </a:endParaRPr>
          </a:p>
        </p:txBody>
      </p:sp>
      <p:sp>
        <p:nvSpPr>
          <p:cNvPr id="3" name="Titolo 3">
            <a:extLst>
              <a:ext uri="{FF2B5EF4-FFF2-40B4-BE49-F238E27FC236}">
                <a16:creationId xmlns:a16="http://schemas.microsoft.com/office/drawing/2014/main" id="{E09BF817-4E03-7DFD-1BA5-56404F7FC188}"/>
              </a:ext>
            </a:extLst>
          </p:cNvPr>
          <p:cNvSpPr txBox="1">
            <a:spLocks/>
          </p:cNvSpPr>
          <p:nvPr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Esempio pratico di beneficio</a:t>
            </a:r>
          </a:p>
        </p:txBody>
      </p:sp>
      <p:sp>
        <p:nvSpPr>
          <p:cNvPr id="6" name="Segnaposto numero diapositiva 1">
            <a:extLst>
              <a:ext uri="{FF2B5EF4-FFF2-40B4-BE49-F238E27FC236}">
                <a16:creationId xmlns:a16="http://schemas.microsoft.com/office/drawing/2014/main" id="{E7CB1E28-A4A2-FC58-14DF-EDEDF6EE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5989" y="6398203"/>
            <a:ext cx="3363098" cy="365125"/>
          </a:xfrm>
        </p:spPr>
        <p:txBody>
          <a:bodyPr/>
          <a:lstStyle/>
          <a:p>
            <a:fld id="{39D745AB-42C3-544A-9F83-94EFDB110851}" type="slidenum">
              <a:rPr lang="it-IT" smtClean="0"/>
              <a:t>13</a:t>
            </a:fld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90DD5C7-D26B-6831-F2C3-F09D11C45F9C}"/>
              </a:ext>
            </a:extLst>
          </p:cNvPr>
          <p:cNvSpPr txBox="1"/>
          <p:nvPr/>
        </p:nvSpPr>
        <p:spPr>
          <a:xfrm>
            <a:off x="8385989" y="3294960"/>
            <a:ext cx="24532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it-IT" sz="20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Contributo ottenuto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pic>
        <p:nvPicPr>
          <p:cNvPr id="10" name="Elemento grafico 9" descr="Accento circonflesso verso il basso con riempimento a tinta unita">
            <a:extLst>
              <a:ext uri="{FF2B5EF4-FFF2-40B4-BE49-F238E27FC236}">
                <a16:creationId xmlns:a16="http://schemas.microsoft.com/office/drawing/2014/main" id="{38377C32-BC21-C1F9-BDC8-F5BC4A1244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607640" y="2886664"/>
            <a:ext cx="914400" cy="91440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0C77E9E-4020-6642-1B66-96824C908105}"/>
              </a:ext>
            </a:extLst>
          </p:cNvPr>
          <p:cNvSpPr txBox="1"/>
          <p:nvPr/>
        </p:nvSpPr>
        <p:spPr>
          <a:xfrm>
            <a:off x="8604459" y="2627525"/>
            <a:ext cx="1861457" cy="727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36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50.461€</a:t>
            </a:r>
            <a:endParaRPr lang="en-US" sz="3600" b="1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E787E1C-87B5-FB4C-E468-985FAD62AC65}"/>
              </a:ext>
            </a:extLst>
          </p:cNvPr>
          <p:cNvSpPr txBox="1"/>
          <p:nvPr/>
        </p:nvSpPr>
        <p:spPr>
          <a:xfrm>
            <a:off x="949596" y="2495029"/>
            <a:ext cx="31665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it-IT" sz="2000" b="1" noProof="0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Parametri dell’investimento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B356EB1-CC12-9826-DB4B-F07D90E358EC}"/>
              </a:ext>
            </a:extLst>
          </p:cNvPr>
          <p:cNvSpPr txBox="1"/>
          <p:nvPr/>
        </p:nvSpPr>
        <p:spPr>
          <a:xfrm>
            <a:off x="8385989" y="3551328"/>
            <a:ext cx="2453274" cy="386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600" dirty="0">
                <a:latin typeface="Titillium"/>
                <a:ea typeface="Open Sans" pitchFamily="34" charset="-122"/>
                <a:cs typeface="Open Sans" pitchFamily="34" charset="-120"/>
              </a:rPr>
              <a:t>Pari al 10,09% di 500.000 €</a:t>
            </a:r>
            <a:endParaRPr lang="en-US" sz="1600" dirty="0">
              <a:latin typeface="Titillium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4E235CB0-D7D8-4860-0CC9-2FA8818B6E8C}"/>
              </a:ext>
            </a:extLst>
          </p:cNvPr>
          <p:cNvSpPr txBox="1"/>
          <p:nvPr/>
        </p:nvSpPr>
        <p:spPr>
          <a:xfrm>
            <a:off x="8634482" y="3847587"/>
            <a:ext cx="1861457" cy="727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5150"/>
              </a:lnSpc>
              <a:buNone/>
            </a:pPr>
            <a:r>
              <a:rPr lang="en-US" sz="3600" b="1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5 anni</a:t>
            </a:r>
            <a:endParaRPr lang="en-US" sz="3600" b="1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34CAD593-607C-F1BD-3070-9313D8828702}"/>
              </a:ext>
            </a:extLst>
          </p:cNvPr>
          <p:cNvSpPr txBox="1"/>
          <p:nvPr/>
        </p:nvSpPr>
        <p:spPr>
          <a:xfrm>
            <a:off x="8792613" y="4452850"/>
            <a:ext cx="18614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it-IT" sz="2000" b="1" noProof="0" dirty="0">
                <a:solidFill>
                  <a:srgbClr val="007C59"/>
                </a:solidFill>
                <a:latin typeface="Titillium"/>
                <a:ea typeface="Bitter Medium" pitchFamily="34" charset="-122"/>
                <a:cs typeface="Bitter Medium" pitchFamily="34" charset="-120"/>
              </a:rPr>
              <a:t>Durata piano</a:t>
            </a:r>
            <a:endParaRPr lang="it-IT" sz="2000" b="1" noProof="0" dirty="0">
              <a:solidFill>
                <a:srgbClr val="007C59"/>
              </a:solidFill>
              <a:latin typeface="Titillium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197F87E8-100F-47B8-47A5-9F50CDF7053E}"/>
              </a:ext>
            </a:extLst>
          </p:cNvPr>
          <p:cNvSpPr txBox="1"/>
          <p:nvPr/>
        </p:nvSpPr>
        <p:spPr>
          <a:xfrm>
            <a:off x="8385989" y="4680767"/>
            <a:ext cx="2674705" cy="386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it-IT" sz="1600" noProof="0" dirty="0">
                <a:latin typeface="Titillium"/>
                <a:ea typeface="Open Sans" pitchFamily="34" charset="-122"/>
                <a:cs typeface="Open Sans" pitchFamily="34" charset="-120"/>
              </a:rPr>
              <a:t>Rate costanti e programmate</a:t>
            </a:r>
            <a:endParaRPr lang="it-IT" sz="1600" noProof="0" dirty="0">
              <a:latin typeface="Titillium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EA53395-2456-CC36-E417-29DC25BC9913}"/>
              </a:ext>
            </a:extLst>
          </p:cNvPr>
          <p:cNvSpPr txBox="1"/>
          <p:nvPr/>
        </p:nvSpPr>
        <p:spPr>
          <a:xfrm>
            <a:off x="824041" y="5303821"/>
            <a:ext cx="10236653" cy="136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  <a:spcBef>
                <a:spcPts val="1000"/>
              </a:spcBef>
              <a:buClr>
                <a:srgbClr val="E23E47"/>
              </a:buClr>
              <a:buSzPct val="91000"/>
            </a:pPr>
            <a:r>
              <a:rPr lang="it-IT" sz="2000" dirty="0"/>
              <a:t>Il </a:t>
            </a:r>
            <a:r>
              <a:rPr lang="it-IT" sz="2000" b="1" dirty="0"/>
              <a:t>contributo a fondo perduto</a:t>
            </a:r>
            <a:r>
              <a:rPr lang="it-IT" sz="2000" dirty="0"/>
              <a:t>, erogato direttamente sul conto corrente dell'impresa beneficiaria, abbatte l'impatto dei costi finanziari dell'investimento. In questo modo si ottimizza la liquidità aziendale, liberando risorse preziose da destinare alla gestione operativa e allo sviluppo del business.</a:t>
            </a:r>
            <a:endParaRPr lang="it-IT" sz="2000" dirty="0">
              <a:solidFill>
                <a:srgbClr val="2B2E3C"/>
              </a:solidFill>
              <a:latin typeface="Titillium"/>
              <a:ea typeface="Open Sans" pitchFamily="34" charset="-122"/>
              <a:cs typeface="Open Sans" pitchFamily="34" charset="-120"/>
            </a:endParaRPr>
          </a:p>
        </p:txBody>
      </p:sp>
      <p:pic>
        <p:nvPicPr>
          <p:cNvPr id="30" name="Elemento grafico 29" descr="Accento circonflesso verso il basso con riempimento a tinta unita">
            <a:extLst>
              <a:ext uri="{FF2B5EF4-FFF2-40B4-BE49-F238E27FC236}">
                <a16:creationId xmlns:a16="http://schemas.microsoft.com/office/drawing/2014/main" id="{7E064DCC-39C7-1761-FBDB-F6C4CF24D0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7605698" y="4067815"/>
            <a:ext cx="914400" cy="9144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7E58E2B3-CA7B-233F-D0F8-204A1D4902B2}"/>
              </a:ext>
            </a:extLst>
          </p:cNvPr>
          <p:cNvSpPr txBox="1"/>
          <p:nvPr/>
        </p:nvSpPr>
        <p:spPr>
          <a:xfrm>
            <a:off x="839279" y="3059396"/>
            <a:ext cx="6744546" cy="1996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Investimento totale: </a:t>
            </a:r>
            <a:r>
              <a:rPr lang="it-IT" sz="1800" b="1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500.000 €</a:t>
            </a: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in macchinari digitali 4.0</a:t>
            </a:r>
            <a:endParaRPr lang="it-IT" sz="1800" noProof="0" dirty="0">
              <a:solidFill>
                <a:schemeClr val="tx1"/>
              </a:solidFill>
              <a:latin typeface="Titillium"/>
            </a:endParaRPr>
          </a:p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Forma tecnica: </a:t>
            </a:r>
            <a:r>
              <a:rPr lang="it-IT" sz="1800" b="1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finanziamento bancario</a:t>
            </a:r>
            <a:endParaRPr lang="it-IT" sz="1800" noProof="0" dirty="0">
              <a:solidFill>
                <a:schemeClr val="tx1"/>
              </a:solidFill>
              <a:latin typeface="Titillium"/>
            </a:endParaRPr>
          </a:p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Durata massima: </a:t>
            </a:r>
            <a:r>
              <a:rPr lang="it-IT" sz="1800" b="1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5 anni</a:t>
            </a:r>
            <a:endParaRPr lang="it-IT" sz="1800" noProof="0" dirty="0">
              <a:solidFill>
                <a:schemeClr val="tx1"/>
              </a:solidFill>
              <a:latin typeface="Titillium"/>
            </a:endParaRPr>
          </a:p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Tasso convenzionale applicato: </a:t>
            </a:r>
            <a:r>
              <a:rPr lang="it-IT" sz="1800" b="1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3,575%</a:t>
            </a: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 (linea tecnologie digitali/green)</a:t>
            </a:r>
            <a:endParaRPr lang="it-IT" sz="1800" noProof="0" dirty="0">
              <a:solidFill>
                <a:schemeClr val="tx1"/>
              </a:solidFill>
              <a:latin typeface="Titillium"/>
            </a:endParaRPr>
          </a:p>
          <a:p>
            <a:pPr marL="342900" indent="-342900">
              <a:lnSpc>
                <a:spcPts val="2500"/>
              </a:lnSpc>
              <a:buClr>
                <a:srgbClr val="007C5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sz="1800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Contributo in conto impianti: </a:t>
            </a:r>
            <a:r>
              <a:rPr lang="it-IT" sz="1800" b="1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10,09% dell'investimento</a:t>
            </a:r>
            <a:endParaRPr lang="it-IT" sz="1800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67975E07-3EF5-BFEB-9DC2-5DFA130D9A8E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05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03C37-E8F5-6A78-1271-E294E7408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DB25E263-355F-6F66-C72C-FF2B095A7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84" y="257605"/>
            <a:ext cx="1104323" cy="676592"/>
          </a:xfrm>
          <a:prstGeom prst="rect">
            <a:avLst/>
          </a:prstGeom>
        </p:spPr>
      </p:pic>
      <p:sp>
        <p:nvSpPr>
          <p:cNvPr id="3" name="Titolo 3">
            <a:extLst>
              <a:ext uri="{FF2B5EF4-FFF2-40B4-BE49-F238E27FC236}">
                <a16:creationId xmlns:a16="http://schemas.microsoft.com/office/drawing/2014/main" id="{EDFE0675-6488-6C04-B76C-BBF3DFD9A56E}"/>
              </a:ext>
            </a:extLst>
          </p:cNvPr>
          <p:cNvSpPr txBox="1">
            <a:spLocks/>
          </p:cNvSpPr>
          <p:nvPr/>
        </p:nvSpPr>
        <p:spPr>
          <a:xfrm>
            <a:off x="2099442" y="277234"/>
            <a:ext cx="9549585" cy="66854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sz="2400" dirty="0"/>
              <a:t>Vantaggi concreti per le imprese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F337DB9-F72A-AD98-D363-A005E054667E}"/>
              </a:ext>
            </a:extLst>
          </p:cNvPr>
          <p:cNvSpPr txBox="1"/>
          <p:nvPr/>
        </p:nvSpPr>
        <p:spPr>
          <a:xfrm>
            <a:off x="755061" y="3333418"/>
            <a:ext cx="2458386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Il contributo pubblico riduce significativamente il </a:t>
            </a:r>
            <a:r>
              <a:rPr lang="it-IT" b="1" noProof="0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costo complessivo dell'operazione finanziaria</a:t>
            </a: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, rendendo sostenibili investimenti altrimenti onerosi.</a:t>
            </a:r>
            <a:endParaRPr lang="it-IT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20ABCE69-8C01-D7A7-9365-BE9F51868582}"/>
              </a:ext>
            </a:extLst>
          </p:cNvPr>
          <p:cNvSpPr txBox="1"/>
          <p:nvPr/>
        </p:nvSpPr>
        <p:spPr>
          <a:xfrm>
            <a:off x="3603587" y="3346990"/>
            <a:ext cx="2384298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La garanzia pubblica abbinabile al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Fondo Centrale di Garanzia </a:t>
            </a: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consente anche alle imprese con minore storico creditizio di ottenere finanziamenti bancari.</a:t>
            </a:r>
            <a:endParaRPr lang="it-IT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F403CFCD-E8A3-7858-7D0B-6D03538ED7B2}"/>
              </a:ext>
            </a:extLst>
          </p:cNvPr>
          <p:cNvSpPr txBox="1"/>
          <p:nvPr/>
        </p:nvSpPr>
        <p:spPr>
          <a:xfrm>
            <a:off x="6455162" y="3351337"/>
            <a:ext cx="2558933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Gli investimenti in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tecnologie 4.0 e beni a basso impatto ambientale </a:t>
            </a: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beneficiano di un tasso convenzionale superiore (3,575%), aumentando l'entità del contributo.</a:t>
            </a:r>
            <a:endParaRPr lang="it-IT" noProof="0" dirty="0">
              <a:solidFill>
                <a:schemeClr val="tx1"/>
              </a:solidFill>
              <a:latin typeface="Titillium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2ECEB9A-D306-D26F-BF8D-BBB63FC42464}"/>
              </a:ext>
            </a:extLst>
          </p:cNvPr>
          <p:cNvSpPr txBox="1"/>
          <p:nvPr/>
        </p:nvSpPr>
        <p:spPr>
          <a:xfrm>
            <a:off x="9481372" y="3346990"/>
            <a:ext cx="2384298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La linea </a:t>
            </a:r>
            <a:r>
              <a:rPr lang="it-IT" b="1" dirty="0">
                <a:solidFill>
                  <a:srgbClr val="007C59"/>
                </a:solidFill>
                <a:latin typeface="Titillium"/>
                <a:ea typeface="Open Sans" pitchFamily="34" charset="-122"/>
                <a:cs typeface="Open Sans" pitchFamily="34" charset="-120"/>
              </a:rPr>
              <a:t>Capitalizzazione </a:t>
            </a:r>
            <a:r>
              <a:rPr lang="it-IT" noProof="0" dirty="0">
                <a:solidFill>
                  <a:schemeClr val="tx1"/>
                </a:solidFill>
                <a:latin typeface="Titillium"/>
                <a:ea typeface="Open Sans" pitchFamily="34" charset="-122"/>
                <a:cs typeface="Open Sans" pitchFamily="34" charset="-120"/>
              </a:rPr>
              <a:t>permette alle società di capitali di combinare l'investimento produttivo con un contestuale aumento del capitale proprio.</a:t>
            </a:r>
            <a:endParaRPr lang="it-IT" noProof="0" dirty="0">
              <a:solidFill>
                <a:schemeClr val="tx1"/>
              </a:solidFill>
              <a:latin typeface="Titillium"/>
            </a:endParaRP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061F863-F91A-04AF-A88E-17AC09EB796A}"/>
              </a:ext>
            </a:extLst>
          </p:cNvPr>
          <p:cNvGrpSpPr/>
          <p:nvPr/>
        </p:nvGrpSpPr>
        <p:grpSpPr>
          <a:xfrm>
            <a:off x="549084" y="1596705"/>
            <a:ext cx="2458386" cy="1463511"/>
            <a:chOff x="549084" y="1596705"/>
            <a:chExt cx="2458386" cy="1463511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6B0240AB-50D5-00B5-3667-15616C9BBA26}"/>
                </a:ext>
              </a:extLst>
            </p:cNvPr>
            <p:cNvSpPr txBox="1"/>
            <p:nvPr/>
          </p:nvSpPr>
          <p:spPr>
            <a:xfrm>
              <a:off x="549084" y="2240164"/>
              <a:ext cx="245838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it-IT" sz="2000" b="1" dirty="0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Riduzione del costo del finanziamento</a:t>
              </a:r>
              <a:endParaRPr lang="it-IT" sz="2000" b="1" noProof="0" dirty="0">
                <a:solidFill>
                  <a:srgbClr val="007C59"/>
                </a:solidFill>
                <a:latin typeface="Titillium"/>
              </a:endParaRPr>
            </a:p>
          </p:txBody>
        </p:sp>
        <p:pic>
          <p:nvPicPr>
            <p:cNvPr id="9" name="Elemento grafico 8" descr="Badge 1 con riempimento a tinta unita">
              <a:extLst>
                <a:ext uri="{FF2B5EF4-FFF2-40B4-BE49-F238E27FC236}">
                  <a16:creationId xmlns:a16="http://schemas.microsoft.com/office/drawing/2014/main" id="{D8AB1983-06F3-0E6B-93EB-BA2062BF07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20507" y="1596705"/>
              <a:ext cx="668547" cy="668547"/>
            </a:xfrm>
            <a:prstGeom prst="rect">
              <a:avLst/>
            </a:prstGeom>
          </p:spPr>
        </p:pic>
        <p:cxnSp>
          <p:nvCxnSpPr>
            <p:cNvPr id="34" name="Connettore diritto 33">
              <a:extLst>
                <a:ext uri="{FF2B5EF4-FFF2-40B4-BE49-F238E27FC236}">
                  <a16:creationId xmlns:a16="http://schemas.microsoft.com/office/drawing/2014/main" id="{64E245AE-3D09-FBB5-EF30-54CA96449C12}"/>
                </a:ext>
              </a:extLst>
            </p:cNvPr>
            <p:cNvCxnSpPr/>
            <p:nvPr/>
          </p:nvCxnSpPr>
          <p:spPr>
            <a:xfrm>
              <a:off x="701854" y="3060216"/>
              <a:ext cx="2233370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A78B1C6C-429E-A62A-4B32-FDEA3379528B}"/>
              </a:ext>
            </a:extLst>
          </p:cNvPr>
          <p:cNvGrpSpPr/>
          <p:nvPr/>
        </p:nvGrpSpPr>
        <p:grpSpPr>
          <a:xfrm>
            <a:off x="3520884" y="1596705"/>
            <a:ext cx="2233370" cy="1463511"/>
            <a:chOff x="3520884" y="1596705"/>
            <a:chExt cx="2233370" cy="1463511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47644028-44C9-1CF9-F55A-083B3E4745FE}"/>
                </a:ext>
              </a:extLst>
            </p:cNvPr>
            <p:cNvSpPr txBox="1"/>
            <p:nvPr/>
          </p:nvSpPr>
          <p:spPr>
            <a:xfrm>
              <a:off x="3520884" y="2251746"/>
              <a:ext cx="221588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it-IT" sz="2000" b="1" noProof="0" dirty="0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Accesso facilitato al credito</a:t>
              </a:r>
              <a:endParaRPr lang="it-IT" sz="2000" b="1" noProof="0" dirty="0">
                <a:solidFill>
                  <a:srgbClr val="007C59"/>
                </a:solidFill>
                <a:latin typeface="Titillium"/>
              </a:endParaRPr>
            </a:p>
          </p:txBody>
        </p:sp>
        <p:pic>
          <p:nvPicPr>
            <p:cNvPr id="17" name="Elemento grafico 16" descr="Badge con riempimento a tinta unita">
              <a:extLst>
                <a:ext uri="{FF2B5EF4-FFF2-40B4-BE49-F238E27FC236}">
                  <a16:creationId xmlns:a16="http://schemas.microsoft.com/office/drawing/2014/main" id="{4B34A318-70D2-1ABB-2A6E-3931855D250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54777" y="1596705"/>
              <a:ext cx="679712" cy="679712"/>
            </a:xfrm>
            <a:prstGeom prst="rect">
              <a:avLst/>
            </a:prstGeom>
          </p:spPr>
        </p:pic>
        <p:cxnSp>
          <p:nvCxnSpPr>
            <p:cNvPr id="35" name="Connettore diritto 34">
              <a:extLst>
                <a:ext uri="{FF2B5EF4-FFF2-40B4-BE49-F238E27FC236}">
                  <a16:creationId xmlns:a16="http://schemas.microsoft.com/office/drawing/2014/main" id="{AA960C9E-0C9C-E95C-43D3-C72C4F114E78}"/>
                </a:ext>
              </a:extLst>
            </p:cNvPr>
            <p:cNvCxnSpPr/>
            <p:nvPr/>
          </p:nvCxnSpPr>
          <p:spPr>
            <a:xfrm>
              <a:off x="3520884" y="3060216"/>
              <a:ext cx="2233370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7CD93AFE-9505-C934-AF74-5BA27D03C4DA}"/>
              </a:ext>
            </a:extLst>
          </p:cNvPr>
          <p:cNvGrpSpPr/>
          <p:nvPr/>
        </p:nvGrpSpPr>
        <p:grpSpPr>
          <a:xfrm>
            <a:off x="6318512" y="1596705"/>
            <a:ext cx="2458386" cy="1463511"/>
            <a:chOff x="6318512" y="1596705"/>
            <a:chExt cx="2458386" cy="1463511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A546A91D-10E3-670B-EEDA-B39435FB5EB0}"/>
                </a:ext>
              </a:extLst>
            </p:cNvPr>
            <p:cNvSpPr txBox="1"/>
            <p:nvPr/>
          </p:nvSpPr>
          <p:spPr>
            <a:xfrm>
              <a:off x="6318512" y="2231020"/>
              <a:ext cx="245838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it-IT" sz="2000" b="1" noProof="0" dirty="0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Aliquote maggiorate per </a:t>
              </a:r>
              <a:r>
                <a:rPr lang="it-IT" sz="2000" b="1" noProof="0" dirty="0" err="1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digital</a:t>
              </a:r>
              <a:r>
                <a:rPr lang="it-IT" sz="2000" b="1" noProof="0" dirty="0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 e green</a:t>
              </a:r>
              <a:endParaRPr lang="it-IT" sz="2000" b="1" noProof="0" dirty="0">
                <a:solidFill>
                  <a:srgbClr val="007C59"/>
                </a:solidFill>
                <a:latin typeface="Titillium"/>
              </a:endParaRPr>
            </a:p>
          </p:txBody>
        </p:sp>
        <p:pic>
          <p:nvPicPr>
            <p:cNvPr id="21" name="Elemento grafico 20" descr="Badge 3 con riempimento a tinta unita">
              <a:extLst>
                <a:ext uri="{FF2B5EF4-FFF2-40B4-BE49-F238E27FC236}">
                  <a16:creationId xmlns:a16="http://schemas.microsoft.com/office/drawing/2014/main" id="{5E763038-EA17-4C32-CD60-347E27BE8B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31991" y="1596705"/>
              <a:ext cx="679712" cy="679712"/>
            </a:xfrm>
            <a:prstGeom prst="rect">
              <a:avLst/>
            </a:prstGeom>
          </p:spPr>
        </p:pic>
        <p:cxnSp>
          <p:nvCxnSpPr>
            <p:cNvPr id="36" name="Connettore diritto 35">
              <a:extLst>
                <a:ext uri="{FF2B5EF4-FFF2-40B4-BE49-F238E27FC236}">
                  <a16:creationId xmlns:a16="http://schemas.microsoft.com/office/drawing/2014/main" id="{B17F91D1-7D3C-2287-AA52-61CD66D0787E}"/>
                </a:ext>
              </a:extLst>
            </p:cNvPr>
            <p:cNvCxnSpPr/>
            <p:nvPr/>
          </p:nvCxnSpPr>
          <p:spPr>
            <a:xfrm>
              <a:off x="6455162" y="3060216"/>
              <a:ext cx="2233370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o 6">
            <a:extLst>
              <a:ext uri="{FF2B5EF4-FFF2-40B4-BE49-F238E27FC236}">
                <a16:creationId xmlns:a16="http://schemas.microsoft.com/office/drawing/2014/main" id="{755D5A01-437D-9EC8-A709-B93B995AEB15}"/>
              </a:ext>
            </a:extLst>
          </p:cNvPr>
          <p:cNvGrpSpPr/>
          <p:nvPr/>
        </p:nvGrpSpPr>
        <p:grpSpPr>
          <a:xfrm>
            <a:off x="9184530" y="1579955"/>
            <a:ext cx="2458386" cy="1471165"/>
            <a:chOff x="9184530" y="1579955"/>
            <a:chExt cx="2458386" cy="1471165"/>
          </a:xfrm>
        </p:grpSpPr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04ECAA69-B226-0A01-2A45-FBFB81F9F569}"/>
                </a:ext>
              </a:extLst>
            </p:cNvPr>
            <p:cNvSpPr txBox="1"/>
            <p:nvPr/>
          </p:nvSpPr>
          <p:spPr>
            <a:xfrm>
              <a:off x="9184530" y="2242602"/>
              <a:ext cx="2458386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it-IT" sz="2000" b="1" noProof="0" dirty="0" err="1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Rafforzament</a:t>
              </a:r>
              <a:r>
                <a:rPr lang="it-IT" sz="2000" b="1" dirty="0">
                  <a:solidFill>
                    <a:srgbClr val="007C59"/>
                  </a:solidFill>
                  <a:latin typeface="Titillium"/>
                  <a:ea typeface="Bitter Medium" pitchFamily="34" charset="-122"/>
                  <a:cs typeface="Bitter Medium" pitchFamily="34" charset="-120"/>
                </a:rPr>
                <a:t>o patrimoniale</a:t>
              </a:r>
              <a:endParaRPr lang="it-IT" sz="2000" b="1" noProof="0" dirty="0">
                <a:solidFill>
                  <a:srgbClr val="007C59"/>
                </a:solidFill>
                <a:latin typeface="Titillium"/>
              </a:endParaRPr>
            </a:p>
          </p:txBody>
        </p:sp>
        <p:pic>
          <p:nvPicPr>
            <p:cNvPr id="23" name="Elemento grafico 22" descr="Badge 4 con riempimento a tinta unita">
              <a:extLst>
                <a:ext uri="{FF2B5EF4-FFF2-40B4-BE49-F238E27FC236}">
                  <a16:creationId xmlns:a16="http://schemas.microsoft.com/office/drawing/2014/main" id="{F92BD4F2-4945-8B67-120E-6341624EC5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073866" y="1579955"/>
              <a:ext cx="679713" cy="679713"/>
            </a:xfrm>
            <a:prstGeom prst="rect">
              <a:avLst/>
            </a:prstGeom>
          </p:spPr>
        </p:pic>
        <p:cxnSp>
          <p:nvCxnSpPr>
            <p:cNvPr id="37" name="Connettore diritto 36">
              <a:extLst>
                <a:ext uri="{FF2B5EF4-FFF2-40B4-BE49-F238E27FC236}">
                  <a16:creationId xmlns:a16="http://schemas.microsoft.com/office/drawing/2014/main" id="{CFD1B3D1-D954-0B77-77ED-F4F7D709A83C}"/>
                </a:ext>
              </a:extLst>
            </p:cNvPr>
            <p:cNvCxnSpPr/>
            <p:nvPr/>
          </p:nvCxnSpPr>
          <p:spPr>
            <a:xfrm>
              <a:off x="9297037" y="3051120"/>
              <a:ext cx="2233370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2">
            <a:extLst>
              <a:ext uri="{FF2B5EF4-FFF2-40B4-BE49-F238E27FC236}">
                <a16:creationId xmlns:a16="http://schemas.microsoft.com/office/drawing/2014/main" id="{16A20AF8-0823-1FF7-31EE-366D5710F1E5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9831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06D2A-EC6B-3275-0839-FEA74236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5FEA2F8-BCD9-55A5-84AF-2550A981C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15</a:t>
            </a:fld>
            <a:endParaRPr lang="it-IT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C1BBB00-85E5-2EC4-BC85-8DDCC2DBF84D}"/>
              </a:ext>
            </a:extLst>
          </p:cNvPr>
          <p:cNvSpPr txBox="1"/>
          <p:nvPr/>
        </p:nvSpPr>
        <p:spPr>
          <a:xfrm>
            <a:off x="1837730" y="253056"/>
            <a:ext cx="502418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3038" lvl="1">
              <a:lnSpc>
                <a:spcPct val="150000"/>
              </a:lnSpc>
              <a:tabLst>
                <a:tab pos="1966913" algn="l"/>
              </a:tabLst>
            </a:pPr>
            <a:r>
              <a:rPr lang="it-IT" sz="2400" dirty="0">
                <a:solidFill>
                  <a:schemeClr val="bg1"/>
                </a:solidFill>
                <a:latin typeface="Titillium"/>
                <a:cs typeface="Arial" panose="020B0604020202020204" pitchFamily="34" charset="0"/>
              </a:rPr>
              <a:t>Contatti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56520C4-BAF1-41B6-BD84-8E297D021A0B}"/>
              </a:ext>
            </a:extLst>
          </p:cNvPr>
          <p:cNvSpPr txBox="1"/>
          <p:nvPr/>
        </p:nvSpPr>
        <p:spPr>
          <a:xfrm>
            <a:off x="6972300" y="2703701"/>
            <a:ext cx="4800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007C59"/>
                </a:solidFill>
                <a:latin typeface="Titillium"/>
              </a:rPr>
              <a:t>Per ulteriori informazioni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F3F345A-74BF-A55C-132D-E05EF1CE0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409" y="3283890"/>
            <a:ext cx="3363098" cy="930458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9A07E84-6B73-EC38-9243-958B40C3DD31}"/>
              </a:ext>
            </a:extLst>
          </p:cNvPr>
          <p:cNvSpPr txBox="1"/>
          <p:nvPr/>
        </p:nvSpPr>
        <p:spPr>
          <a:xfrm>
            <a:off x="419100" y="1674237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it-IT" b="1" i="0" dirty="0">
                <a:solidFill>
                  <a:srgbClr val="007C59"/>
                </a:solidFill>
                <a:effectLst/>
                <a:latin typeface="Titillium Web" panose="00000500000000000000" pitchFamily="2" charset="0"/>
              </a:rPr>
              <a:t>Assistenza tecnica - piattaforma informatica</a:t>
            </a:r>
            <a:r>
              <a:rPr lang="it-IT" b="0" i="0" dirty="0">
                <a:solidFill>
                  <a:srgbClr val="007C59"/>
                </a:solidFill>
                <a:effectLst/>
                <a:latin typeface="Titillium Web" panose="00000500000000000000" pitchFamily="2" charset="0"/>
              </a:rPr>
              <a:t> </a:t>
            </a:r>
          </a:p>
          <a:p>
            <a:pPr algn="l">
              <a:buNone/>
            </a:pP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Posta elettronica: </a:t>
            </a:r>
            <a:r>
              <a:rPr lang="it-IT" b="1" i="0" u="none" strike="noStrike" dirty="0">
                <a:solidFill>
                  <a:srgbClr val="007D57"/>
                </a:solidFill>
                <a:effectLst/>
                <a:latin typeface="Titillium Web" panose="00000500000000000000" pitchFamily="2" charset="0"/>
                <a:hlinkClick r:id="rId4"/>
              </a:rPr>
              <a:t>helpdesk.benistrumentali@mise.gov.it</a:t>
            </a: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  </a:t>
            </a:r>
          </a:p>
          <a:p>
            <a:pPr algn="l">
              <a:buNone/>
            </a:pP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Servizio “call me back” al numero 06 54927868 (tasto 1)</a:t>
            </a:r>
          </a:p>
          <a:p>
            <a:pPr algn="l">
              <a:buNone/>
            </a:pP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  </a:t>
            </a:r>
          </a:p>
          <a:p>
            <a:pPr algn="l">
              <a:buNone/>
            </a:pPr>
            <a:r>
              <a:rPr lang="it-IT" b="1" i="0" dirty="0">
                <a:solidFill>
                  <a:srgbClr val="007C59"/>
                </a:solidFill>
                <a:effectLst/>
                <a:latin typeface="Titillium Web" panose="00000500000000000000" pitchFamily="2" charset="0"/>
              </a:rPr>
              <a:t>Assistenza tecnica - procedura agevolativa </a:t>
            </a: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 </a:t>
            </a:r>
          </a:p>
          <a:p>
            <a:pPr algn="l">
              <a:buNone/>
            </a:pP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Posta elettronica: </a:t>
            </a:r>
            <a:r>
              <a:rPr lang="it-IT" b="1" i="0" u="none" strike="noStrike" dirty="0">
                <a:solidFill>
                  <a:srgbClr val="007D57"/>
                </a:solidFill>
                <a:effectLst/>
                <a:latin typeface="Titillium Web" panose="00000500000000000000" pitchFamily="2" charset="0"/>
                <a:hlinkClick r:id="rId5"/>
              </a:rPr>
              <a:t>iai.benistrumentali@mise.gov.it</a:t>
            </a: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  </a:t>
            </a:r>
          </a:p>
          <a:p>
            <a:pPr algn="l">
              <a:buNone/>
            </a:pP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Servizio “call me back” al numero 06 54927868 (tasto 2).  </a:t>
            </a:r>
          </a:p>
          <a:p>
            <a:pPr algn="l">
              <a:buNone/>
            </a:pPr>
            <a:endParaRPr lang="it-IT" b="0" i="0" dirty="0">
              <a:solidFill>
                <a:srgbClr val="525252"/>
              </a:solidFill>
              <a:effectLst/>
              <a:latin typeface="Titillium Web" panose="00000500000000000000" pitchFamily="2" charset="0"/>
            </a:endParaRPr>
          </a:p>
          <a:p>
            <a:pPr algn="l">
              <a:buNone/>
            </a:pPr>
            <a:r>
              <a:rPr lang="it-IT" dirty="0">
                <a:solidFill>
                  <a:srgbClr val="525252"/>
                </a:solidFill>
                <a:latin typeface="Titillium Web" panose="00000500000000000000" pitchFamily="2" charset="0"/>
              </a:rPr>
              <a:t>Per ulteriori comunicazioni scrivere </a:t>
            </a: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all’indirizzo </a:t>
            </a:r>
            <a:r>
              <a:rPr lang="it-IT" b="1" i="0" u="none" strike="noStrike" dirty="0">
                <a:solidFill>
                  <a:srgbClr val="007D57"/>
                </a:solidFill>
                <a:effectLst/>
                <a:latin typeface="Titillium Web" panose="00000500000000000000" pitchFamily="2" charset="0"/>
                <a:hlinkClick r:id="rId6"/>
              </a:rPr>
              <a:t>benistrumentali@pec.sviluppoeconomico.gov.it</a:t>
            </a:r>
            <a:r>
              <a:rPr lang="it-IT" b="0" i="0" dirty="0">
                <a:solidFill>
                  <a:srgbClr val="525252"/>
                </a:solidFill>
                <a:effectLst/>
                <a:latin typeface="Titillium Web" panose="00000500000000000000" pitchFamily="2" charset="0"/>
              </a:rPr>
              <a:t>  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A72B23D1-0957-E447-27E4-7695E4C619BC}"/>
              </a:ext>
            </a:extLst>
          </p:cNvPr>
          <p:cNvSpPr txBox="1"/>
          <p:nvPr/>
        </p:nvSpPr>
        <p:spPr>
          <a:xfrm>
            <a:off x="419100" y="5829221"/>
            <a:ext cx="5448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525252"/>
                </a:solidFill>
                <a:latin typeface="Titillium Web" panose="00000500000000000000" pitchFamily="2" charset="0"/>
              </a:rPr>
              <a:t>https://www.invitalia.it/incentivi-e-strumenti/beni-strumentali-nuova-sabatini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4044122-7D57-A836-3537-DA14903A9FEE}"/>
              </a:ext>
            </a:extLst>
          </p:cNvPr>
          <p:cNvSpPr txBox="1"/>
          <p:nvPr/>
        </p:nvSpPr>
        <p:spPr>
          <a:xfrm>
            <a:off x="7264512" y="4358759"/>
            <a:ext cx="42161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dirty="0"/>
              <a:t>https://www.mimit.gov.it/it/incentivi/agevolazioni-per-gli-investimenti-delle-pmi-in-beni-strumentali-nuova-sabatini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AFC67DC-1323-4D3C-4042-85356D40F87A}"/>
              </a:ext>
            </a:extLst>
          </p:cNvPr>
          <p:cNvSpPr txBox="1"/>
          <p:nvPr/>
        </p:nvSpPr>
        <p:spPr>
          <a:xfrm>
            <a:off x="419101" y="545988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007C59"/>
                </a:solidFill>
                <a:effectLst/>
                <a:latin typeface="Titillium Web" panose="00000500000000000000" pitchFamily="2" charset="0"/>
              </a:rPr>
              <a:t>Sito Invitalia</a:t>
            </a:r>
            <a:endParaRPr lang="it-IT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A1AC93A-3648-714B-8770-2C7C21875FC1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070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2A348-D962-ABE9-6741-BD8C3AADA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3393B2BF-97A6-4D23-8960-2138CDB1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745AB-42C3-544A-9F83-94EFDB110851}" type="slidenum">
              <a:rPr lang="it-IT" smtClean="0"/>
              <a:t>16</a:t>
            </a:fld>
            <a:endParaRPr lang="it-IT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0A2D908-AC0E-86F9-3D70-2E3C51402AB0}"/>
              </a:ext>
            </a:extLst>
          </p:cNvPr>
          <p:cNvSpPr txBox="1"/>
          <p:nvPr/>
        </p:nvSpPr>
        <p:spPr>
          <a:xfrm>
            <a:off x="1837730" y="253056"/>
            <a:ext cx="5792102" cy="923330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it-IT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i="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pPr lvl="1"/>
            <a:r>
              <a:rPr lang="it-IT" sz="2400" b="1" dirty="0">
                <a:solidFill>
                  <a:schemeClr val="bg1"/>
                </a:solidFill>
                <a:latin typeface="Titillium"/>
              </a:rPr>
              <a:t>Webinar: Nuova Sabatini: l’opportunità giusta per far crescere le PMI</a:t>
            </a:r>
          </a:p>
          <a:p>
            <a:pPr lvl="1"/>
            <a:endParaRPr lang="it-IT" sz="24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BFBD550-CD60-54BB-796C-AAAFAAF5A060}"/>
              </a:ext>
            </a:extLst>
          </p:cNvPr>
          <p:cNvSpPr>
            <a:spLocks noChangeAspect="1"/>
          </p:cNvSpPr>
          <p:nvPr/>
        </p:nvSpPr>
        <p:spPr>
          <a:xfrm>
            <a:off x="10110847" y="78704"/>
            <a:ext cx="2200896" cy="719212"/>
          </a:xfrm>
          <a:custGeom>
            <a:avLst/>
            <a:gdLst/>
            <a:ahLst/>
            <a:cxnLst/>
            <a:rect l="l" t="t" r="r" b="b"/>
            <a:pathLst>
              <a:path w="4502946" h="1414254">
                <a:moveTo>
                  <a:pt x="0" y="0"/>
                </a:moveTo>
                <a:lnTo>
                  <a:pt x="4502946" y="0"/>
                </a:lnTo>
                <a:lnTo>
                  <a:pt x="4502946" y="1414254"/>
                </a:lnTo>
                <a:lnTo>
                  <a:pt x="0" y="1414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1363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Titolo 3">
            <a:extLst>
              <a:ext uri="{FF2B5EF4-FFF2-40B4-BE49-F238E27FC236}">
                <a16:creationId xmlns:a16="http://schemas.microsoft.com/office/drawing/2014/main" id="{D881F7DF-28F6-3668-6BD6-422B1B7B92E5}"/>
              </a:ext>
            </a:extLst>
          </p:cNvPr>
          <p:cNvSpPr txBox="1">
            <a:spLocks/>
          </p:cNvSpPr>
          <p:nvPr/>
        </p:nvSpPr>
        <p:spPr>
          <a:xfrm>
            <a:off x="377466" y="1331043"/>
            <a:ext cx="9000000" cy="324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>
                <a:solidFill>
                  <a:schemeClr val="bg1"/>
                </a:solidFill>
                <a:latin typeface="Titillium Bd" pitchFamily="2" charset="77"/>
                <a:ea typeface="+mj-ea"/>
                <a:cs typeface="+mj-cs"/>
              </a:defRPr>
            </a:lvl1pPr>
          </a:lstStyle>
          <a:p>
            <a:r>
              <a:rPr lang="it-IT" dirty="0">
                <a:solidFill>
                  <a:srgbClr val="007C59"/>
                </a:solidFill>
                <a:latin typeface="Titillium"/>
              </a:rPr>
              <a:t>SURVEY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81377D2-3A34-8384-FF79-154640FBF3B7}"/>
              </a:ext>
            </a:extLst>
          </p:cNvPr>
          <p:cNvSpPr txBox="1">
            <a:spLocks/>
          </p:cNvSpPr>
          <p:nvPr/>
        </p:nvSpPr>
        <p:spPr>
          <a:xfrm>
            <a:off x="1019794" y="2410783"/>
            <a:ext cx="5415618" cy="3116174"/>
          </a:xfrm>
          <a:prstGeom prst="rect">
            <a:avLst/>
          </a:prstGeom>
        </p:spPr>
        <p:txBody>
          <a:bodyPr/>
          <a:lstStyle>
            <a:lvl1pPr marL="0" indent="0" algn="l" defTabSz="1149235" rtl="0" eaLnBrk="1" latinLnBrk="0" hangingPunct="1">
              <a:lnSpc>
                <a:spcPct val="110000"/>
              </a:lnSpc>
              <a:spcBef>
                <a:spcPts val="1632"/>
              </a:spcBef>
              <a:spcAft>
                <a:spcPts val="544"/>
              </a:spcAft>
              <a:buFont typeface="Source Sans Pro" panose="020B0604020202020204" pitchFamily="34" charset="0"/>
              <a:buNone/>
              <a:defRPr sz="1814" b="1" i="0" kern="1200">
                <a:solidFill>
                  <a:srgbClr val="F3941A"/>
                </a:solidFill>
                <a:latin typeface="+mn-lt"/>
                <a:ea typeface="+mn-ea"/>
                <a:cs typeface="+mn-cs"/>
              </a:defRPr>
            </a:lvl1pPr>
            <a:lvl2pPr marL="0" indent="0" algn="l" defTabSz="114923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Font typeface="Source Sans Pro" panose="020B0604020202020204" pitchFamily="34" charset="0"/>
              <a:buNone/>
              <a:defRPr sz="1814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95890" indent="-195890" algn="l" defTabSz="114923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>
                <a:schemeClr val="tx2"/>
              </a:buClr>
              <a:buSzPct val="80000"/>
              <a:buFont typeface="Wingdings 2" panose="05020102010507070707" pitchFamily="18" charset="2"/>
              <a:buChar char=""/>
              <a:defRPr lang="en-US" sz="1814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91781" indent="-195890" algn="l" defTabSz="114923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>
                <a:schemeClr val="tx2"/>
              </a:buClr>
              <a:buSzPct val="80000"/>
              <a:buFont typeface="Source Sans Pro" panose="020B0503030403020204" pitchFamily="34" charset="0"/>
              <a:buChar char="—"/>
              <a:defRPr lang="en-US" sz="1632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587671" indent="-195890" algn="l" defTabSz="114923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>
                <a:schemeClr val="tx2"/>
              </a:buClr>
              <a:buSzPct val="80000"/>
              <a:buFont typeface="Source Sans Pro" panose="020B0503030403020204" pitchFamily="34" charset="0"/>
              <a:buChar char="—"/>
              <a:defRPr lang="en-US" sz="1451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1149235" rtl="0" eaLnBrk="1" latinLnBrk="0" hangingPunct="1">
              <a:lnSpc>
                <a:spcPct val="100000"/>
              </a:lnSpc>
              <a:spcBef>
                <a:spcPts val="544"/>
              </a:spcBef>
              <a:spcAft>
                <a:spcPts val="272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None/>
              <a:defRPr lang="en-US" sz="1814" b="1" i="0" kern="1200" dirty="0">
                <a:solidFill>
                  <a:schemeClr val="tx2"/>
                </a:solidFill>
                <a:latin typeface="+mn-lt"/>
                <a:ea typeface="+mn-ea"/>
                <a:cs typeface="Segoe UI Semibold" panose="020B0702040204020203" pitchFamily="34" charset="0"/>
              </a:defRPr>
            </a:lvl6pPr>
            <a:lvl7pPr marL="0" indent="0" algn="l" defTabSz="1149235" rtl="0" eaLnBrk="1" latinLnBrk="0" hangingPunct="1">
              <a:lnSpc>
                <a:spcPct val="110000"/>
              </a:lnSpc>
              <a:spcBef>
                <a:spcPts val="544"/>
              </a:spcBef>
              <a:spcAft>
                <a:spcPts val="272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None/>
              <a:defRPr lang="en-US" sz="1814" b="0" i="1" kern="1200" baseline="0" dirty="0">
                <a:solidFill>
                  <a:schemeClr val="accent3"/>
                </a:solidFill>
                <a:latin typeface="+mj-lt"/>
                <a:ea typeface="+mn-ea"/>
                <a:cs typeface="+mn-cs"/>
              </a:defRPr>
            </a:lvl7pPr>
            <a:lvl8pPr marL="0" indent="0" algn="l" defTabSz="1149235" rtl="0" eaLnBrk="1" latinLnBrk="0" hangingPunct="1">
              <a:lnSpc>
                <a:spcPct val="110000"/>
              </a:lnSpc>
              <a:spcBef>
                <a:spcPts val="272"/>
              </a:spcBef>
              <a:buFont typeface="Source Sans Pro" panose="020B0604020202020204" pitchFamily="34" charset="0"/>
              <a:buNone/>
              <a:tabLst/>
              <a:defRPr sz="1088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95890" indent="-195890" algn="l" defTabSz="114923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lphaLcParenR"/>
              <a:defRPr sz="1088" i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3200" dirty="0">
                <a:solidFill>
                  <a:srgbClr val="007C59"/>
                </a:solidFill>
                <a:latin typeface="Titillium"/>
              </a:rPr>
              <a:t>Grazie per la partecipazione!</a:t>
            </a:r>
          </a:p>
          <a:p>
            <a:pPr>
              <a:lnSpc>
                <a:spcPct val="150000"/>
              </a:lnSpc>
            </a:pPr>
            <a:r>
              <a:rPr lang="it-IT" b="0" dirty="0">
                <a:solidFill>
                  <a:schemeClr val="tx1"/>
                </a:solidFill>
                <a:latin typeface="Titillium"/>
              </a:rPr>
              <a:t>Ti invitiamo cortesemente a dedicare qualche minuto alla compilazione del nostro questionario di gradimento.</a:t>
            </a:r>
          </a:p>
          <a:p>
            <a:pPr>
              <a:lnSpc>
                <a:spcPct val="150000"/>
              </a:lnSpc>
            </a:pPr>
            <a:r>
              <a:rPr lang="it-IT" b="0" dirty="0">
                <a:solidFill>
                  <a:schemeClr val="tx1"/>
                </a:solidFill>
                <a:latin typeface="Titillium"/>
              </a:rPr>
              <a:t>La tua opinione è molto importante per noi e ci aiuterà a migliorare i nostri futuri eventi.</a:t>
            </a:r>
            <a:endParaRPr lang="en-US" b="0" dirty="0">
              <a:solidFill>
                <a:schemeClr val="tx1"/>
              </a:solidFill>
              <a:latin typeface="Titillium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EA5D511F-72D5-20C4-E8C9-A03B5752E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167" y="2117611"/>
            <a:ext cx="4430597" cy="399696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1C493AA-5BB2-9354-8158-F8FF0276A5B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50000"/>
          </a:blip>
          <a:stretch>
            <a:fillRect/>
          </a:stretch>
        </p:blipFill>
        <p:spPr>
          <a:xfrm>
            <a:off x="377466" y="1715291"/>
            <a:ext cx="1154021" cy="40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161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4EC97FB5-A9DC-4D18-82AA-A8DC676438C1}" vid="{D9F99EB9-FE29-476F-BADD-93F3854A0EDD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zione standard1" id="{4EC97FB5-A9DC-4D18-82AA-A8DC676438C1}" vid="{D9F99EB9-FE29-476F-BADD-93F3854A0EDD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2D64320B45994D8AFBF5E79E4FB177" ma:contentTypeVersion="3" ma:contentTypeDescription="Creare un nuovo documento." ma:contentTypeScope="" ma:versionID="f050eb192c949c64e3c062ac33ddc518">
  <xsd:schema xmlns:xsd="http://www.w3.org/2001/XMLSchema" xmlns:xs="http://www.w3.org/2001/XMLSchema" xmlns:p="http://schemas.microsoft.com/office/2006/metadata/properties" xmlns:ns2="ce01e477-a9d3-407a-bada-ebc17012c0c3" targetNamespace="http://schemas.microsoft.com/office/2006/metadata/properties" ma:root="true" ma:fieldsID="6e95e6b201cdd3d078eb7dfa3ccaa88e" ns2:_="">
    <xsd:import namespace="ce01e477-a9d3-407a-bada-ebc17012c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01e477-a9d3-407a-bada-ebc17012c0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D08314D-4242-4FE3-A1F9-01C9B0D076E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6EA065-1A5E-443D-88A0-2871085C16DF}">
  <ds:schemaRefs>
    <ds:schemaRef ds:uri="ce01e477-a9d3-407a-bada-ebc17012c0c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79E5883-19C7-44B8-A3C7-E6452682E673}">
  <ds:schemaRefs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ce01e477-a9d3-407a-bada-ebc17012c0c3"/>
    <ds:schemaRef ds:uri="http://www.w3.org/XML/1998/namespace"/>
    <ds:schemaRef ds:uri="http://purl.org/dc/dcmitype/"/>
    <ds:schemaRef ds:uri="http://purl.org/dc/elements/1.1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PIA_ (003)</Template>
  <TotalTime>1924</TotalTime>
  <Words>1795</Words>
  <Application>Microsoft Office PowerPoint</Application>
  <PresentationFormat>Widescreen</PresentationFormat>
  <Paragraphs>233</Paragraphs>
  <Slides>16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7" baseType="lpstr">
      <vt:lpstr>Aptos</vt:lpstr>
      <vt:lpstr>Aptos Narrow</vt:lpstr>
      <vt:lpstr>Arial</vt:lpstr>
      <vt:lpstr>Calibri</vt:lpstr>
      <vt:lpstr>Font di sistema regolare</vt:lpstr>
      <vt:lpstr>Titillium</vt:lpstr>
      <vt:lpstr>Titillium Bd</vt:lpstr>
      <vt:lpstr>Titillium Web</vt:lpstr>
      <vt:lpstr>Wingdings</vt:lpstr>
      <vt:lpstr>Tema di Office</vt:lpstr>
      <vt:lpstr>1_Tema di Office</vt:lpstr>
      <vt:lpstr>Nuova Sabatini </vt:lpstr>
      <vt:lpstr>Nuova Sabatini: opportunità per le PMI italiane nel 2026</vt:lpstr>
      <vt:lpstr>Cos’è la Nuova Sabatini?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Nuova Sabatini Capitalizzazione  </vt:lpstr>
      <vt:lpstr>L'Iter di Sottoscrizione e Versamento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Azarnia Tehran Leila</dc:creator>
  <cp:lastModifiedBy>De Falco Annarita</cp:lastModifiedBy>
  <cp:revision>105</cp:revision>
  <cp:lastPrinted>2023-09-15T14:21:34Z</cp:lastPrinted>
  <dcterms:created xsi:type="dcterms:W3CDTF">2025-10-29T09:54:54Z</dcterms:created>
  <dcterms:modified xsi:type="dcterms:W3CDTF">2026-09-23T08:28:12Z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0x0101000A2D64320B45994D8AFBF5E79E4FB177</vt:lpwstr>
  </property>
  <property fmtid="{D5CDD505-2E9C-101B-9397-08002B2CF9AE}" pid="3" name="_dlc_DocIdItemGuid">
    <vt:lpwstr>5de206ad-442a-4f8a-a28e-d1f45a376168</vt:lpwstr>
  </property>
  <property fmtid="{D5CDD505-2E9C-101B-9397-08002B2CF9AE}" pid="4" name="Order">
    <vt:lpwstr>400.000000000000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MediaServiceImageTags">
    <vt:lpwstr/>
  </property>
</Properties>
</file>